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33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21619"/>
    <a:srgbClr val="1C7DDB"/>
    <a:srgbClr val="F2F4F8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6" d="100"/>
          <a:sy n="76" d="100"/>
        </p:scale>
        <p:origin x="106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8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9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4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86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6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63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6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33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14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74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8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97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54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3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5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2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1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87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9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0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43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62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919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00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7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2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6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42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3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8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89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78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15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47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16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22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6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75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847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796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6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968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9799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4176" r:id="rId14"/>
    <p:sldLayoutId id="2147484177" r:id="rId15"/>
    <p:sldLayoutId id="2147484178" r:id="rId16"/>
    <p:sldLayoutId id="2147484179" r:id="rId17"/>
    <p:sldLayoutId id="2147484180" r:id="rId18"/>
    <p:sldLayoutId id="2147484181" r:id="rId19"/>
    <p:sldLayoutId id="2147484182" r:id="rId20"/>
    <p:sldLayoutId id="2147484183" r:id="rId21"/>
    <p:sldLayoutId id="2147484184" r:id="rId22"/>
    <p:sldLayoutId id="2147484185" r:id="rId23"/>
    <p:sldLayoutId id="2147484186" r:id="rId24"/>
    <p:sldLayoutId id="2147484187" r:id="rId25"/>
    <p:sldLayoutId id="2147484188" r:id="rId26"/>
    <p:sldLayoutId id="2147484189" r:id="rId27"/>
    <p:sldLayoutId id="2147484190" r:id="rId28"/>
    <p:sldLayoutId id="2147484191" r:id="rId29"/>
    <p:sldLayoutId id="2147484192" r:id="rId30"/>
    <p:sldLayoutId id="2147484193" r:id="rId31"/>
    <p:sldLayoutId id="2147484194" r:id="rId32"/>
    <p:sldLayoutId id="2147484195" r:id="rId33"/>
    <p:sldLayoutId id="2147484196" r:id="rId34"/>
    <p:sldLayoutId id="2147484197" r:id="rId35"/>
    <p:sldLayoutId id="2147484198" r:id="rId36"/>
    <p:sldLayoutId id="2147484199" r:id="rId37"/>
    <p:sldLayoutId id="2147484200" r:id="rId38"/>
    <p:sldLayoutId id="2147484201" r:id="rId39"/>
    <p:sldLayoutId id="2147484202" r:id="rId40"/>
    <p:sldLayoutId id="2147484203" r:id="rId41"/>
    <p:sldLayoutId id="2147484204" r:id="rId42"/>
    <p:sldLayoutId id="2147484205" r:id="rId43"/>
    <p:sldLayoutId id="2147484206" r:id="rId44"/>
    <p:sldLayoutId id="2147484207" r:id="rId45"/>
    <p:sldLayoutId id="2147484208" r:id="rId46"/>
    <p:sldLayoutId id="2147484209" r:id="rId47"/>
    <p:sldLayoutId id="2147484210" r:id="rId48"/>
    <p:sldLayoutId id="2147484211" r:id="rId49"/>
    <p:sldLayoutId id="2147484212" r:id="rId50"/>
    <p:sldLayoutId id="2147484213" r:id="rId51"/>
    <p:sldLayoutId id="2147484214" r:id="rId52"/>
    <p:sldLayoutId id="2147484215" r:id="rId53"/>
    <p:sldLayoutId id="2147484216" r:id="rId54"/>
    <p:sldLayoutId id="2147484217" r:id="rId55"/>
    <p:sldLayoutId id="2147484218" r:id="rId56"/>
    <p:sldLayoutId id="2147484219" r:id="rId57"/>
    <p:sldLayoutId id="2147484175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wikr2/Data-Science-Capstone/blob/master/data%20wrangling%20-%20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wikr2/Data-Science-Capstone/blob/master/Eda%20with%20visualization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wikr2/Data-Science-Capstone/blob/master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wikr2/Data-Science-Capstone/blob/master/Visual%20analytics%20Dashboar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wikr2/Data-Science-Capstone/blob/master/dashboard_interactivity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Satwikr2/Data-Science-Capstone/blob/master/Machine%20Learning%20Prediction%20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github.com/Satwikr2/Data-Science-Capston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hyperlink" Target="https://github.com/Satwikr2/Data-Science-Capstone/blob/master/Data%20collection%20API.ipynb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hyperlink" Target="https://github.com/Satwikr2/Data-Science-Capstone/blob/master/Data%20collection%20-%20scraping%20the%20web%20.ipynb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75006" y="4766436"/>
            <a:ext cx="251460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Satwik Kaza</a:t>
            </a:r>
          </a:p>
          <a:p>
            <a:endParaRPr lang="en-US" sz="2400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4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26-12-2021</a:t>
            </a:r>
          </a:p>
          <a:p>
            <a:endParaRPr lang="en-US" sz="24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7791"/>
            <a:ext cx="10795642" cy="5049419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latin typeface="Carlito"/>
                <a:cs typeface="Carlito"/>
              </a:rPr>
              <a:t>Create </a:t>
            </a:r>
            <a:r>
              <a:rPr lang="en-US" sz="2000" dirty="0">
                <a:latin typeface="Carlito"/>
                <a:cs typeface="Carlito"/>
              </a:rPr>
              <a:t>a </a:t>
            </a:r>
            <a:r>
              <a:rPr lang="en-US" sz="2000" spc="-5" dirty="0">
                <a:latin typeface="Carlito"/>
                <a:cs typeface="Carlito"/>
              </a:rPr>
              <a:t>training label </a:t>
            </a:r>
            <a:r>
              <a:rPr lang="en-US" sz="2000" dirty="0">
                <a:latin typeface="Carlito"/>
                <a:cs typeface="Carlito"/>
              </a:rPr>
              <a:t>with </a:t>
            </a:r>
            <a:r>
              <a:rPr lang="en-US" sz="2000" spc="-5" dirty="0">
                <a:latin typeface="Carlito"/>
                <a:cs typeface="Carlito"/>
              </a:rPr>
              <a:t>landing </a:t>
            </a:r>
            <a:r>
              <a:rPr lang="en-US" sz="2000" spc="-15" dirty="0">
                <a:latin typeface="Carlito"/>
                <a:cs typeface="Carlito"/>
              </a:rPr>
              <a:t>outcomes </a:t>
            </a:r>
            <a:r>
              <a:rPr lang="en-US" sz="2000" spc="-5" dirty="0">
                <a:latin typeface="Carlito"/>
                <a:cs typeface="Carlito"/>
              </a:rPr>
              <a:t>where successful </a:t>
            </a:r>
            <a:r>
              <a:rPr lang="en-US" sz="2000" dirty="0">
                <a:latin typeface="Carlito"/>
                <a:cs typeface="Carlito"/>
              </a:rPr>
              <a:t>= 1 &amp; </a:t>
            </a:r>
            <a:r>
              <a:rPr lang="en-US" sz="2000" spc="-15" dirty="0">
                <a:latin typeface="Carlito"/>
                <a:cs typeface="Carlito"/>
              </a:rPr>
              <a:t>failure </a:t>
            </a:r>
            <a:r>
              <a:rPr lang="en-US" sz="2000" dirty="0">
                <a:latin typeface="Carlito"/>
                <a:cs typeface="Carlito"/>
              </a:rPr>
              <a:t>=</a:t>
            </a:r>
            <a:r>
              <a:rPr lang="en-US" sz="2000" spc="-8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latin typeface="Carlito"/>
                <a:cs typeface="Carlito"/>
              </a:rPr>
              <a:t>Outcome</a:t>
            </a:r>
            <a:r>
              <a:rPr lang="en-US" sz="2000" spc="-7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column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has</a:t>
            </a:r>
            <a:r>
              <a:rPr lang="en-US" sz="2000" spc="-40" dirty="0">
                <a:latin typeface="Carlito"/>
                <a:cs typeface="Carlito"/>
              </a:rPr>
              <a:t> </a:t>
            </a:r>
            <a:r>
              <a:rPr lang="en-US" sz="2000" spc="-10" dirty="0">
                <a:latin typeface="Carlito"/>
                <a:cs typeface="Carlito"/>
              </a:rPr>
              <a:t>two</a:t>
            </a:r>
            <a:r>
              <a:rPr lang="en-US" sz="2000" spc="-2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components:</a:t>
            </a:r>
            <a:r>
              <a:rPr lang="en-US" sz="2000" spc="-7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‘Mission</a:t>
            </a:r>
            <a:r>
              <a:rPr lang="en-US" sz="2000" spc="5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Outcome’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‘Landing</a:t>
            </a:r>
            <a:r>
              <a:rPr lang="en-US" sz="2000" spc="-50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Location’</a:t>
            </a:r>
            <a:endParaRPr lang="en-US"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latin typeface="Carlito"/>
                <a:cs typeface="Carlito"/>
              </a:rPr>
              <a:t>New </a:t>
            </a:r>
            <a:r>
              <a:rPr lang="en-US" sz="2000" spc="-5" dirty="0">
                <a:latin typeface="Carlito"/>
                <a:cs typeface="Carlito"/>
              </a:rPr>
              <a:t>training </a:t>
            </a:r>
            <a:r>
              <a:rPr lang="en-US" sz="2000" dirty="0">
                <a:latin typeface="Carlito"/>
                <a:cs typeface="Carlito"/>
              </a:rPr>
              <a:t>label column </a:t>
            </a:r>
            <a:r>
              <a:rPr lang="en-US" sz="2000" spc="-15" dirty="0">
                <a:latin typeface="Carlito"/>
                <a:cs typeface="Carlito"/>
              </a:rPr>
              <a:t>‘class’ </a:t>
            </a:r>
            <a:r>
              <a:rPr lang="en-US" sz="2000" spc="-5" dirty="0">
                <a:latin typeface="Carlito"/>
                <a:cs typeface="Carlito"/>
              </a:rPr>
              <a:t>with </a:t>
            </a:r>
            <a:r>
              <a:rPr lang="en-US" sz="2000" dirty="0">
                <a:latin typeface="Carlito"/>
                <a:cs typeface="Carlito"/>
              </a:rPr>
              <a:t>a </a:t>
            </a:r>
            <a:r>
              <a:rPr lang="en-US" sz="2000" spc="-5" dirty="0">
                <a:latin typeface="Carlito"/>
                <a:cs typeface="Carlito"/>
              </a:rPr>
              <a:t>value of </a:t>
            </a:r>
            <a:r>
              <a:rPr lang="en-US" sz="2000" dirty="0">
                <a:latin typeface="Carlito"/>
                <a:cs typeface="Carlito"/>
              </a:rPr>
              <a:t>1 </a:t>
            </a:r>
            <a:r>
              <a:rPr lang="en-US" sz="2000" spc="-5" dirty="0">
                <a:latin typeface="Carlito"/>
                <a:cs typeface="Carlito"/>
              </a:rPr>
              <a:t>if </a:t>
            </a:r>
            <a:r>
              <a:rPr lang="en-US" sz="2000" dirty="0">
                <a:latin typeface="Carlito"/>
                <a:cs typeface="Carlito"/>
              </a:rPr>
              <a:t>‘Mission </a:t>
            </a:r>
            <a:r>
              <a:rPr lang="en-US" sz="2000" spc="-5" dirty="0">
                <a:latin typeface="Carlito"/>
                <a:cs typeface="Carlito"/>
              </a:rPr>
              <a:t>Outcome’ is </a:t>
            </a:r>
            <a:r>
              <a:rPr lang="en-US" sz="2000" spc="-30" dirty="0">
                <a:latin typeface="Carlito"/>
                <a:cs typeface="Carlito"/>
              </a:rPr>
              <a:t>True </a:t>
            </a:r>
            <a:r>
              <a:rPr lang="en-US" sz="2000" dirty="0">
                <a:latin typeface="Carlito"/>
                <a:cs typeface="Carlito"/>
              </a:rPr>
              <a:t>and 0 </a:t>
            </a:r>
            <a:r>
              <a:rPr lang="en-US" sz="2000" spc="-5" dirty="0">
                <a:latin typeface="Carlito"/>
                <a:cs typeface="Carlito"/>
              </a:rPr>
              <a:t>otherwise.  </a:t>
            </a:r>
            <a:endParaRPr lang="en-US" sz="2000" spc="-5" dirty="0" smtClean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endParaRPr lang="en-US" sz="2000" spc="-5" dirty="0" smtClean="0">
              <a:latin typeface="Carlito"/>
              <a:cs typeface="Carlito"/>
            </a:endParaRP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US" sz="2000" i="1" spc="-20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i="1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i="1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None None,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32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sz="2000" b="1" i="1" spc="-5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GitHub:</a:t>
            </a:r>
            <a:r>
              <a:rPr lang="en-US" sz="2000" b="1" i="1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1800" dirty="0"/>
              <a:t>(Left Click in slideshow view </a:t>
            </a:r>
            <a:r>
              <a:rPr lang="en-US" sz="1800" dirty="0" smtClean="0"/>
              <a:t>or Right </a:t>
            </a:r>
            <a:r>
              <a:rPr lang="en-US" sz="1800" dirty="0"/>
              <a:t>Click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open </a:t>
            </a:r>
            <a:r>
              <a:rPr lang="en-US" sz="1800" dirty="0"/>
              <a:t>HyperLink)</a:t>
            </a:r>
          </a:p>
          <a:p>
            <a:pPr marL="0" marR="1900555" indent="0">
              <a:lnSpc>
                <a:spcPct val="148000"/>
              </a:lnSpc>
              <a:buNone/>
            </a:pPr>
            <a:endParaRPr lang="en-US" sz="2000" i="1" spc="-5" dirty="0" smtClean="0">
              <a:solidFill>
                <a:srgbClr val="0B49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3981"/>
            <a:ext cx="10687961" cy="51780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000" spc="-20" dirty="0">
                <a:latin typeface="Carlito"/>
                <a:cs typeface="Carlito"/>
              </a:rPr>
              <a:t>Exploratory </a:t>
            </a:r>
            <a:r>
              <a:rPr lang="en-US" sz="2000" spc="-25" dirty="0">
                <a:latin typeface="Carlito"/>
                <a:cs typeface="Carlito"/>
              </a:rPr>
              <a:t>Data </a:t>
            </a:r>
            <a:r>
              <a:rPr lang="en-US" sz="2000" spc="-15" dirty="0">
                <a:latin typeface="Carlito"/>
                <a:cs typeface="Carlito"/>
              </a:rPr>
              <a:t>Analysis </a:t>
            </a:r>
            <a:r>
              <a:rPr lang="en-US" sz="2000" spc="-20" dirty="0">
                <a:latin typeface="Carlito"/>
                <a:cs typeface="Carlito"/>
              </a:rPr>
              <a:t>performed </a:t>
            </a:r>
            <a:r>
              <a:rPr lang="en-US" sz="2000" spc="-5" dirty="0">
                <a:latin typeface="Carlito"/>
                <a:cs typeface="Carlito"/>
              </a:rPr>
              <a:t>on </a:t>
            </a:r>
            <a:r>
              <a:rPr lang="en-US" sz="2000" spc="-5" dirty="0" smtClean="0">
                <a:latin typeface="Carlito"/>
                <a:cs typeface="Carlito"/>
              </a:rPr>
              <a:t>variables:</a:t>
            </a:r>
          </a:p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000" spc="-15" dirty="0" smtClean="0">
                <a:latin typeface="Carlito"/>
                <a:cs typeface="Carlito"/>
              </a:rPr>
              <a:t>Flight </a:t>
            </a:r>
            <a:r>
              <a:rPr lang="en-US" sz="2000" spc="-50" dirty="0">
                <a:latin typeface="Carlito"/>
                <a:cs typeface="Carlito"/>
              </a:rPr>
              <a:t>Number, </a:t>
            </a:r>
            <a:r>
              <a:rPr lang="en-US" sz="2000" spc="-25" dirty="0">
                <a:latin typeface="Carlito"/>
                <a:cs typeface="Carlito"/>
              </a:rPr>
              <a:t>Payload </a:t>
            </a:r>
            <a:r>
              <a:rPr lang="en-US" sz="2000" dirty="0">
                <a:latin typeface="Carlito"/>
                <a:cs typeface="Carlito"/>
              </a:rPr>
              <a:t>Mass, </a:t>
            </a:r>
            <a:r>
              <a:rPr lang="en-US" sz="2000" spc="-5" dirty="0">
                <a:latin typeface="Carlito"/>
                <a:cs typeface="Carlito"/>
              </a:rPr>
              <a:t>Launch </a:t>
            </a:r>
            <a:r>
              <a:rPr lang="en-US" sz="2000" spc="-15" dirty="0">
                <a:latin typeface="Carlito"/>
                <a:cs typeface="Carlito"/>
              </a:rPr>
              <a:t>Site, </a:t>
            </a:r>
            <a:r>
              <a:rPr lang="en-US" sz="2000" spc="-5" dirty="0" smtClean="0">
                <a:latin typeface="Carlito"/>
                <a:cs typeface="Carlito"/>
              </a:rPr>
              <a:t>Orbit</a:t>
            </a:r>
            <a:r>
              <a:rPr lang="en-US" sz="2000" spc="-5" dirty="0">
                <a:latin typeface="Carlito"/>
                <a:cs typeface="Carlito"/>
              </a:rPr>
              <a:t>, Class </a:t>
            </a:r>
            <a:r>
              <a:rPr lang="en-US" sz="2000" dirty="0">
                <a:latin typeface="Carlito"/>
                <a:cs typeface="Carlito"/>
              </a:rPr>
              <a:t>and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130" dirty="0">
                <a:latin typeface="Carlito"/>
                <a:cs typeface="Carlito"/>
              </a:rPr>
              <a:t>Year</a:t>
            </a:r>
            <a:r>
              <a:rPr lang="en-US" sz="2000" spc="-130" dirty="0" smtClean="0">
                <a:latin typeface="Carlito"/>
                <a:cs typeface="Carlito"/>
              </a:rPr>
              <a:t>.</a:t>
            </a:r>
          </a:p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000" i="1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000" i="1" spc="-5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i="1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000" i="1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marR="405765" indent="0">
              <a:lnSpc>
                <a:spcPts val="2210"/>
              </a:lnSpc>
              <a:spcBef>
                <a:spcPts val="1430"/>
              </a:spcBef>
              <a:buNone/>
            </a:pPr>
            <a:r>
              <a:rPr lang="en-US" sz="1800" b="1" i="1" spc="-15" dirty="0">
                <a:solidFill>
                  <a:srgbClr val="404040"/>
                </a:solidFill>
                <a:latin typeface="Carlito"/>
                <a:cs typeface="Carlito"/>
              </a:rPr>
              <a:t>F</a:t>
            </a:r>
            <a:r>
              <a:rPr lang="en-US" sz="1800" i="1" spc="-15" dirty="0">
                <a:solidFill>
                  <a:srgbClr val="404040"/>
                </a:solidFill>
                <a:latin typeface="Carlito"/>
                <a:cs typeface="Carlito"/>
              </a:rPr>
              <a:t>light </a:t>
            </a:r>
            <a:r>
              <a:rPr lang="en-US" sz="1800" i="1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i="1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i="1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i="1" dirty="0" smtClean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800" b="1" i="1" spc="-10" dirty="0" smtClean="0">
                <a:solidFill>
                  <a:srgbClr val="404040"/>
                </a:solidFill>
                <a:latin typeface="Carlito"/>
                <a:cs typeface="Carlito"/>
              </a:rPr>
              <a:t>F</a:t>
            </a:r>
            <a:r>
              <a:rPr lang="en-US" sz="1800" i="1" spc="-10" dirty="0" smtClean="0">
                <a:solidFill>
                  <a:srgbClr val="404040"/>
                </a:solidFill>
                <a:latin typeface="Carlito"/>
                <a:cs typeface="Carlito"/>
              </a:rPr>
              <a:t>light </a:t>
            </a:r>
            <a:r>
              <a:rPr lang="en-US" sz="1800" i="1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i="1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i="1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i="1" spc="-15" dirty="0" smtClean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800" b="1" i="1" spc="-25" dirty="0" smtClean="0">
                <a:solidFill>
                  <a:srgbClr val="404040"/>
                </a:solidFill>
                <a:latin typeface="Carlito"/>
                <a:cs typeface="Carlito"/>
              </a:rPr>
              <a:t>P</a:t>
            </a:r>
            <a:r>
              <a:rPr lang="en-US" sz="1800" i="1" spc="-25" dirty="0" smtClean="0">
                <a:solidFill>
                  <a:srgbClr val="404040"/>
                </a:solidFill>
                <a:latin typeface="Carlito"/>
                <a:cs typeface="Carlito"/>
              </a:rPr>
              <a:t>ayload </a:t>
            </a:r>
            <a:r>
              <a:rPr lang="en-US" sz="1800" i="1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i="1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i="1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i="1" spc="-15" dirty="0" smtClean="0">
                <a:solidFill>
                  <a:srgbClr val="404040"/>
                </a:solidFill>
                <a:latin typeface="Carlito"/>
                <a:cs typeface="Carlito"/>
              </a:rPr>
              <a:t>Site,   </a:t>
            </a:r>
            <a:r>
              <a:rPr lang="en-US" sz="1800" b="1" i="1" spc="-5" dirty="0" smtClean="0">
                <a:solidFill>
                  <a:srgbClr val="404040"/>
                </a:solidFill>
                <a:latin typeface="Carlito"/>
                <a:cs typeface="Carlito"/>
              </a:rPr>
              <a:t>O</a:t>
            </a:r>
            <a:r>
              <a:rPr lang="en-US" sz="1800" i="1" spc="-5" dirty="0" smtClean="0">
                <a:solidFill>
                  <a:srgbClr val="404040"/>
                </a:solidFill>
                <a:latin typeface="Carlito"/>
                <a:cs typeface="Carlito"/>
              </a:rPr>
              <a:t>rbit </a:t>
            </a:r>
            <a:r>
              <a:rPr lang="en-US" sz="1800" i="1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i="1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i="1" spc="-20" dirty="0" smtClean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1800" b="1" i="1" spc="-10" dirty="0" smtClean="0">
                <a:solidFill>
                  <a:srgbClr val="404040"/>
                </a:solidFill>
                <a:latin typeface="Carlito"/>
                <a:cs typeface="Carlito"/>
              </a:rPr>
              <a:t>F</a:t>
            </a:r>
            <a:r>
              <a:rPr lang="en-US" sz="1800" i="1" spc="-10" dirty="0" smtClean="0">
                <a:solidFill>
                  <a:srgbClr val="404040"/>
                </a:solidFill>
                <a:latin typeface="Carlito"/>
                <a:cs typeface="Carlito"/>
              </a:rPr>
              <a:t>light </a:t>
            </a:r>
            <a:r>
              <a:rPr lang="en-US" sz="1800" i="1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i="1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i="1" spc="-5" dirty="0" smtClean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800" b="1" i="1" spc="-25" dirty="0" smtClean="0">
                <a:solidFill>
                  <a:srgbClr val="404040"/>
                </a:solidFill>
                <a:latin typeface="Carlito"/>
                <a:cs typeface="Carlito"/>
              </a:rPr>
              <a:t>P</a:t>
            </a:r>
            <a:r>
              <a:rPr lang="en-US" sz="1800" i="1" spc="-25" dirty="0" smtClean="0">
                <a:solidFill>
                  <a:srgbClr val="404040"/>
                </a:solidFill>
                <a:latin typeface="Carlito"/>
                <a:cs typeface="Carlito"/>
              </a:rPr>
              <a:t>ayload </a:t>
            </a:r>
            <a:r>
              <a:rPr lang="en-US" sz="1800" i="1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1800" i="1" spc="-5" dirty="0" smtClean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800" b="1" i="1" dirty="0" smtClean="0">
                <a:solidFill>
                  <a:srgbClr val="404040"/>
                </a:solidFill>
                <a:latin typeface="Carlito"/>
                <a:cs typeface="Carlito"/>
              </a:rPr>
              <a:t>S</a:t>
            </a:r>
            <a:r>
              <a:rPr lang="en-US" sz="1800" i="1" dirty="0" smtClean="0">
                <a:solidFill>
                  <a:srgbClr val="404040"/>
                </a:solidFill>
                <a:latin typeface="Carlito"/>
                <a:cs typeface="Carlito"/>
              </a:rPr>
              <a:t>uccess </a:t>
            </a:r>
            <a:r>
              <a:rPr lang="en-US" sz="1800" i="1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1800" i="1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i="1" spc="-60" dirty="0" smtClean="0">
                <a:solidFill>
                  <a:srgbClr val="404040"/>
                </a:solidFill>
                <a:latin typeface="Carlito"/>
                <a:cs typeface="Carlito"/>
              </a:rPr>
              <a:t>Trend.</a:t>
            </a:r>
            <a:endParaRPr lang="en-US" sz="1800" i="1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160"/>
              </a:spcBef>
              <a:buNone/>
            </a:pPr>
            <a:r>
              <a:rPr lang="en-US" sz="2000" spc="-25" dirty="0">
                <a:latin typeface="Carlito"/>
                <a:cs typeface="Carlito"/>
              </a:rPr>
              <a:t>Scatter </a:t>
            </a:r>
            <a:r>
              <a:rPr lang="en-US" sz="2000" spc="-5" dirty="0">
                <a:latin typeface="Carlito"/>
                <a:cs typeface="Carlito"/>
              </a:rPr>
              <a:t>plots, line </a:t>
            </a:r>
            <a:r>
              <a:rPr lang="en-US" sz="2000" dirty="0">
                <a:latin typeface="Carlito"/>
                <a:cs typeface="Carlito"/>
              </a:rPr>
              <a:t>charts, and </a:t>
            </a:r>
            <a:r>
              <a:rPr lang="en-US" sz="2000" spc="-5" dirty="0">
                <a:latin typeface="Carlito"/>
                <a:cs typeface="Carlito"/>
              </a:rPr>
              <a:t>bar plots </a:t>
            </a:r>
            <a:r>
              <a:rPr lang="en-US" sz="2000" spc="-20" dirty="0">
                <a:latin typeface="Carlito"/>
                <a:cs typeface="Carlito"/>
              </a:rPr>
              <a:t>were </a:t>
            </a:r>
            <a:r>
              <a:rPr lang="en-US" sz="2000" spc="-5" dirty="0">
                <a:latin typeface="Carlito"/>
                <a:cs typeface="Carlito"/>
              </a:rPr>
              <a:t>used </a:t>
            </a:r>
            <a:r>
              <a:rPr lang="en-US" sz="2000" spc="-20" dirty="0">
                <a:latin typeface="Carlito"/>
                <a:cs typeface="Carlito"/>
              </a:rPr>
              <a:t>to compare </a:t>
            </a:r>
            <a:r>
              <a:rPr lang="en-US" sz="2000" spc="-5" dirty="0">
                <a:latin typeface="Carlito"/>
                <a:cs typeface="Carlito"/>
              </a:rPr>
              <a:t>relationships between variables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spc="-20" dirty="0" smtClean="0">
                <a:latin typeface="Carlito"/>
                <a:cs typeface="Carlito"/>
              </a:rPr>
              <a:t>to</a:t>
            </a:r>
            <a:r>
              <a:rPr lang="en-US" sz="2000" dirty="0" smtClean="0">
                <a:latin typeface="Carlito"/>
                <a:cs typeface="Carlito"/>
              </a:rPr>
              <a:t> </a:t>
            </a:r>
            <a:r>
              <a:rPr lang="en-US" sz="2000" spc="-5" dirty="0" smtClean="0">
                <a:latin typeface="Carlito"/>
                <a:cs typeface="Carlito"/>
              </a:rPr>
              <a:t>decide </a:t>
            </a:r>
            <a:r>
              <a:rPr lang="en-US" sz="2000" spc="-5" dirty="0">
                <a:latin typeface="Carlito"/>
                <a:cs typeface="Carlito"/>
              </a:rPr>
              <a:t>if </a:t>
            </a:r>
            <a:r>
              <a:rPr lang="en-US" sz="2000" dirty="0">
                <a:latin typeface="Carlito"/>
                <a:cs typeface="Carlito"/>
              </a:rPr>
              <a:t>a </a:t>
            </a:r>
            <a:r>
              <a:rPr lang="en-US" sz="2000" spc="-10" dirty="0">
                <a:latin typeface="Carlito"/>
                <a:cs typeface="Carlito"/>
              </a:rPr>
              <a:t>relationship </a:t>
            </a:r>
            <a:r>
              <a:rPr lang="en-US" sz="2000" spc="-25" dirty="0">
                <a:latin typeface="Carlito"/>
                <a:cs typeface="Carlito"/>
              </a:rPr>
              <a:t>exists </a:t>
            </a:r>
            <a:r>
              <a:rPr lang="en-US" sz="2000" dirty="0">
                <a:latin typeface="Carlito"/>
                <a:cs typeface="Carlito"/>
              </a:rPr>
              <a:t>so </a:t>
            </a:r>
            <a:r>
              <a:rPr lang="en-US" sz="2000" spc="-5" dirty="0">
                <a:latin typeface="Carlito"/>
                <a:cs typeface="Carlito"/>
              </a:rPr>
              <a:t>that they could </a:t>
            </a:r>
            <a:r>
              <a:rPr lang="en-US" sz="2000" dirty="0">
                <a:latin typeface="Carlito"/>
                <a:cs typeface="Carlito"/>
              </a:rPr>
              <a:t>be </a:t>
            </a:r>
            <a:r>
              <a:rPr lang="en-US" sz="2000" spc="-5" dirty="0">
                <a:latin typeface="Carlito"/>
                <a:cs typeface="Carlito"/>
              </a:rPr>
              <a:t>used in </a:t>
            </a:r>
            <a:r>
              <a:rPr lang="en-US" sz="2000" spc="-10" dirty="0">
                <a:latin typeface="Carlito"/>
                <a:cs typeface="Carlito"/>
              </a:rPr>
              <a:t>training </a:t>
            </a:r>
            <a:r>
              <a:rPr lang="en-US" sz="2000" dirty="0">
                <a:latin typeface="Carlito"/>
                <a:cs typeface="Carlito"/>
              </a:rPr>
              <a:t>the machine </a:t>
            </a:r>
            <a:r>
              <a:rPr lang="en-US" sz="2000" spc="-5" dirty="0">
                <a:latin typeface="Carlito"/>
                <a:cs typeface="Carlito"/>
              </a:rPr>
              <a:t>learning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5" dirty="0" smtClean="0">
                <a:latin typeface="Carlito"/>
                <a:cs typeface="Carlito"/>
              </a:rPr>
              <a:t>model.</a:t>
            </a:r>
          </a:p>
          <a:p>
            <a:pPr marL="0" indent="0">
              <a:lnSpc>
                <a:spcPts val="2300"/>
              </a:lnSpc>
              <a:spcBef>
                <a:spcPts val="1160"/>
              </a:spcBef>
              <a:buNone/>
            </a:pPr>
            <a:endParaRPr lang="en-US" sz="20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sz="2000" i="1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GitHub: </a:t>
            </a: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(Left Click in slideshow view or Right Click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open HyperLink)</a:t>
            </a:r>
          </a:p>
          <a:p>
            <a:pPr marL="0" marR="5080" indent="0">
              <a:lnSpc>
                <a:spcPct val="100000"/>
              </a:lnSpc>
              <a:spcBef>
                <a:spcPts val="1105"/>
              </a:spcBef>
              <a:buNone/>
            </a:pPr>
            <a:endParaRPr lang="en-US" sz="2000" i="1" dirty="0">
              <a:solidFill>
                <a:srgbClr val="0B49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0850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 with Data Visualization</a:t>
            </a:r>
          </a:p>
        </p:txBody>
      </p:sp>
      <p:grpSp>
        <p:nvGrpSpPr>
          <p:cNvPr id="9" name="object 11"/>
          <p:cNvGrpSpPr/>
          <p:nvPr/>
        </p:nvGrpSpPr>
        <p:grpSpPr>
          <a:xfrm>
            <a:off x="7891809" y="1614150"/>
            <a:ext cx="2852167" cy="4208144"/>
            <a:chOff x="7891809" y="1614150"/>
            <a:chExt cx="2852167" cy="4208144"/>
          </a:xfrm>
        </p:grpSpPr>
        <p:pic>
          <p:nvPicPr>
            <p:cNvPr id="10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1809" y="4633574"/>
              <a:ext cx="1188720" cy="1188720"/>
            </a:xfrm>
            <a:prstGeom prst="rect">
              <a:avLst/>
            </a:prstGeom>
          </p:spPr>
        </p:pic>
        <p:pic>
          <p:nvPicPr>
            <p:cNvPr id="11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8051" y="1614150"/>
              <a:ext cx="1088135" cy="1086612"/>
            </a:xfrm>
            <a:prstGeom prst="rect">
              <a:avLst/>
            </a:prstGeom>
          </p:spPr>
        </p:pic>
        <p:pic>
          <p:nvPicPr>
            <p:cNvPr id="12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4525" y="4740920"/>
              <a:ext cx="949451" cy="94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9032"/>
            <a:ext cx="1068796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280"/>
              </a:spcBef>
              <a:buNone/>
            </a:pPr>
            <a:r>
              <a:rPr lang="en-US" sz="2000" spc="-5" dirty="0">
                <a:latin typeface="Carlito"/>
                <a:cs typeface="Carlito"/>
              </a:rPr>
              <a:t>Loaded </a:t>
            </a:r>
            <a:r>
              <a:rPr lang="en-US" sz="2000" spc="-25" dirty="0">
                <a:latin typeface="Carlito"/>
                <a:cs typeface="Carlito"/>
              </a:rPr>
              <a:t>data </a:t>
            </a:r>
            <a:r>
              <a:rPr lang="en-US" sz="2000" spc="-10" dirty="0">
                <a:latin typeface="Carlito"/>
                <a:cs typeface="Carlito"/>
              </a:rPr>
              <a:t>set </a:t>
            </a:r>
            <a:r>
              <a:rPr lang="en-US" sz="2000" spc="-25" dirty="0">
                <a:latin typeface="Carlito"/>
                <a:cs typeface="Carlito"/>
              </a:rPr>
              <a:t>into </a:t>
            </a:r>
            <a:r>
              <a:rPr lang="en-US" sz="2000" dirty="0">
                <a:latin typeface="Carlito"/>
                <a:cs typeface="Carlito"/>
              </a:rPr>
              <a:t>IBM DB2</a:t>
            </a:r>
            <a:r>
              <a:rPr lang="en-US" sz="2000" spc="-125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Database.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75"/>
              </a:spcBef>
              <a:buNone/>
            </a:pPr>
            <a:r>
              <a:rPr lang="en-US" sz="2000" spc="-5" dirty="0">
                <a:latin typeface="Carlito"/>
                <a:cs typeface="Carlito"/>
              </a:rPr>
              <a:t>Queried using SQL </a:t>
            </a:r>
            <a:r>
              <a:rPr lang="en-US" sz="2000" dirty="0">
                <a:latin typeface="Carlito"/>
                <a:cs typeface="Carlito"/>
              </a:rPr>
              <a:t>Python</a:t>
            </a:r>
            <a:r>
              <a:rPr lang="en-US" sz="2000" spc="-100" dirty="0">
                <a:latin typeface="Carlito"/>
                <a:cs typeface="Carlito"/>
              </a:rPr>
              <a:t> </a:t>
            </a:r>
            <a:r>
              <a:rPr lang="en-US" sz="2000" spc="-25" dirty="0">
                <a:latin typeface="Carlito"/>
                <a:cs typeface="Carlito"/>
              </a:rPr>
              <a:t>integration.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560"/>
              </a:spcBef>
              <a:buNone/>
            </a:pPr>
            <a:r>
              <a:rPr lang="en-US" sz="2000" spc="-5" dirty="0">
                <a:latin typeface="Carlito"/>
                <a:cs typeface="Carlito"/>
              </a:rPr>
              <a:t>Queries </a:t>
            </a:r>
            <a:r>
              <a:rPr lang="en-US" sz="2000" spc="-20" dirty="0">
                <a:latin typeface="Carlito"/>
                <a:cs typeface="Carlito"/>
              </a:rPr>
              <a:t>were </a:t>
            </a:r>
            <a:r>
              <a:rPr lang="en-US" sz="2000" dirty="0">
                <a:latin typeface="Carlito"/>
                <a:cs typeface="Carlito"/>
              </a:rPr>
              <a:t>made </a:t>
            </a:r>
            <a:r>
              <a:rPr lang="en-US" sz="2000" spc="-20" dirty="0">
                <a:latin typeface="Carlito"/>
                <a:cs typeface="Carlito"/>
              </a:rPr>
              <a:t>to </a:t>
            </a:r>
            <a:r>
              <a:rPr lang="en-US" sz="2000" spc="-10" dirty="0">
                <a:latin typeface="Carlito"/>
                <a:cs typeface="Carlito"/>
              </a:rPr>
              <a:t>get </a:t>
            </a:r>
            <a:r>
              <a:rPr lang="en-US" sz="2000" dirty="0">
                <a:latin typeface="Carlito"/>
                <a:cs typeface="Carlito"/>
              </a:rPr>
              <a:t>a </a:t>
            </a:r>
            <a:r>
              <a:rPr lang="en-US" sz="2000" spc="-25" dirty="0">
                <a:latin typeface="Carlito"/>
                <a:cs typeface="Carlito"/>
              </a:rPr>
              <a:t>better </a:t>
            </a:r>
            <a:r>
              <a:rPr lang="en-US" sz="2000" spc="-20" dirty="0">
                <a:latin typeface="Carlito"/>
                <a:cs typeface="Carlito"/>
              </a:rPr>
              <a:t>understanding </a:t>
            </a:r>
            <a:r>
              <a:rPr lang="en-US" sz="2000" spc="-5" dirty="0">
                <a:latin typeface="Carlito"/>
                <a:cs typeface="Carlito"/>
              </a:rPr>
              <a:t>of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25" dirty="0">
                <a:latin typeface="Carlito"/>
                <a:cs typeface="Carlito"/>
              </a:rPr>
              <a:t> </a:t>
            </a:r>
            <a:r>
              <a:rPr lang="en-US" sz="2000" spc="-20" dirty="0">
                <a:latin typeface="Carlito"/>
                <a:cs typeface="Carlito"/>
              </a:rPr>
              <a:t>dataset.</a:t>
            </a:r>
            <a:endParaRPr lang="en-US" sz="2000" dirty="0">
              <a:latin typeface="Carlito"/>
              <a:cs typeface="Carlito"/>
            </a:endParaRPr>
          </a:p>
          <a:p>
            <a:pPr marL="0" marR="43497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US" sz="2000" spc="-5" dirty="0">
                <a:latin typeface="Carlito"/>
                <a:cs typeface="Carlito"/>
              </a:rPr>
              <a:t>Queried </a:t>
            </a:r>
            <a:r>
              <a:rPr lang="en-US" sz="2000" spc="-20" dirty="0">
                <a:latin typeface="Carlito"/>
                <a:cs typeface="Carlito"/>
              </a:rPr>
              <a:t>information </a:t>
            </a:r>
            <a:r>
              <a:rPr lang="en-US" sz="2000" dirty="0">
                <a:latin typeface="Carlito"/>
                <a:cs typeface="Carlito"/>
              </a:rPr>
              <a:t>about launch </a:t>
            </a:r>
            <a:r>
              <a:rPr lang="en-US" sz="2000" spc="-20" dirty="0">
                <a:latin typeface="Carlito"/>
                <a:cs typeface="Carlito"/>
              </a:rPr>
              <a:t>site </a:t>
            </a:r>
            <a:r>
              <a:rPr lang="en-US" sz="2000" spc="-5" dirty="0">
                <a:latin typeface="Carlito"/>
                <a:cs typeface="Carlito"/>
              </a:rPr>
              <a:t>names, mission </a:t>
            </a:r>
            <a:r>
              <a:rPr lang="en-US" sz="2000" spc="-20" dirty="0">
                <a:latin typeface="Carlito"/>
                <a:cs typeface="Carlito"/>
              </a:rPr>
              <a:t>outcomes, various pay </a:t>
            </a:r>
            <a:r>
              <a:rPr lang="en-US" sz="2000" dirty="0">
                <a:latin typeface="Carlito"/>
                <a:cs typeface="Carlito"/>
              </a:rPr>
              <a:t>load </a:t>
            </a:r>
            <a:r>
              <a:rPr lang="en-US" sz="2000" spc="-25" dirty="0">
                <a:latin typeface="Carlito"/>
                <a:cs typeface="Carlito"/>
              </a:rPr>
              <a:t>sizes </a:t>
            </a:r>
            <a:r>
              <a:rPr lang="en-US" sz="2000" spc="-5" dirty="0">
                <a:latin typeface="Carlito"/>
                <a:cs typeface="Carlito"/>
              </a:rPr>
              <a:t>of  </a:t>
            </a:r>
            <a:r>
              <a:rPr lang="en-US" sz="2000" spc="-25" dirty="0">
                <a:latin typeface="Carlito"/>
                <a:cs typeface="Carlito"/>
              </a:rPr>
              <a:t>customers </a:t>
            </a:r>
            <a:r>
              <a:rPr lang="en-US" sz="2000" dirty="0">
                <a:latin typeface="Carlito"/>
                <a:cs typeface="Carlito"/>
              </a:rPr>
              <a:t>and </a:t>
            </a:r>
            <a:r>
              <a:rPr lang="en-US" sz="2000" spc="-20" dirty="0">
                <a:latin typeface="Carlito"/>
                <a:cs typeface="Carlito"/>
              </a:rPr>
              <a:t>booster </a:t>
            </a:r>
            <a:r>
              <a:rPr lang="en-US" sz="2000" spc="-25" dirty="0">
                <a:latin typeface="Carlito"/>
                <a:cs typeface="Carlito"/>
              </a:rPr>
              <a:t>versions, </a:t>
            </a:r>
            <a:r>
              <a:rPr lang="en-US" sz="2000" dirty="0">
                <a:latin typeface="Carlito"/>
                <a:cs typeface="Carlito"/>
              </a:rPr>
              <a:t>and landing</a:t>
            </a:r>
            <a:r>
              <a:rPr lang="en-US" sz="2000" spc="5" dirty="0">
                <a:latin typeface="Carlito"/>
                <a:cs typeface="Carlito"/>
              </a:rPr>
              <a:t> </a:t>
            </a:r>
            <a:r>
              <a:rPr lang="en-US" sz="2000" spc="-15" dirty="0">
                <a:latin typeface="Carlito"/>
                <a:cs typeface="Carlito"/>
              </a:rPr>
              <a:t>outcomes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US" sz="2450" dirty="0">
              <a:latin typeface="Carlito"/>
              <a:cs typeface="Carlito"/>
            </a:endParaRPr>
          </a:p>
          <a:p>
            <a:pPr marL="0" marR="5080" indent="0">
              <a:lnSpc>
                <a:spcPct val="149000"/>
              </a:lnSpc>
              <a:buNone/>
            </a:pPr>
            <a:r>
              <a:rPr lang="en-US" sz="2000" i="1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(Left Click in slideshow view or Right Click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open HyperLink)</a:t>
            </a:r>
          </a:p>
          <a:p>
            <a:pPr marL="0" marR="5080" indent="0">
              <a:lnSpc>
                <a:spcPct val="149000"/>
              </a:lnSpc>
              <a:buNone/>
            </a:pPr>
            <a:endParaRPr lang="en-US" sz="2000" i="1" dirty="0" smtClean="0">
              <a:solidFill>
                <a:srgbClr val="0B49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0" marR="5080" indent="0">
              <a:lnSpc>
                <a:spcPct val="149000"/>
              </a:lnSpc>
              <a:buNone/>
            </a:pPr>
            <a:endParaRPr lang="en-US" i="1" dirty="0">
              <a:solidFill>
                <a:srgbClr val="0B49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49449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 with SQL</a:t>
            </a:r>
          </a:p>
        </p:txBody>
      </p:sp>
      <p:pic>
        <p:nvPicPr>
          <p:cNvPr id="6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6937" y="3624072"/>
            <a:ext cx="1431035" cy="17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0032"/>
            <a:ext cx="10687961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2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2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2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60" dirty="0">
                <a:solidFill>
                  <a:srgbClr val="404040"/>
                </a:solidFill>
                <a:latin typeface="Carlito"/>
                <a:cs typeface="Carlito"/>
              </a:rPr>
              <a:t>City</a:t>
            </a:r>
            <a:r>
              <a:rPr lang="en-US" sz="2200" spc="-60" dirty="0" smtClean="0">
                <a:solidFill>
                  <a:srgbClr val="404040"/>
                </a:solidFill>
                <a:latin typeface="Carlito"/>
                <a:cs typeface="Carlito"/>
              </a:rPr>
              <a:t>.</a:t>
            </a:r>
          </a:p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endParaRPr lang="en-US" sz="2200" dirty="0">
              <a:latin typeface="Carlito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visualizes </a:t>
            </a:r>
            <a:r>
              <a:rPr lang="en-US" sz="2200" spc="-5" dirty="0" smtClean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location</a:t>
            </a:r>
            <a:r>
              <a:rPr lang="en-US" sz="2200" spc="-5" dirty="0" smtClean="0">
                <a:solidFill>
                  <a:srgbClr val="404040"/>
                </a:solidFill>
                <a:latin typeface="Carlito"/>
                <a:cs typeface="Carlito"/>
              </a:rPr>
              <a:t>.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2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</a:pPr>
            <a:r>
              <a:rPr lang="en-US" sz="2200" i="1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1800" dirty="0"/>
              <a:t>(Left Click in slideshow view or Right Click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open HyperLink)</a:t>
            </a: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4416"/>
            <a:ext cx="9745663" cy="4766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spc="-10" dirty="0">
                <a:latin typeface="Carlito"/>
                <a:cs typeface="Carlito"/>
              </a:rPr>
              <a:t>Dashboard </a:t>
            </a:r>
            <a:r>
              <a:rPr lang="en-US" sz="2000" dirty="0">
                <a:latin typeface="Carlito"/>
                <a:cs typeface="Carlito"/>
              </a:rPr>
              <a:t>includes a </a:t>
            </a:r>
            <a:r>
              <a:rPr lang="en-US" sz="2000" spc="-5" dirty="0">
                <a:latin typeface="Carlito"/>
                <a:cs typeface="Carlito"/>
              </a:rPr>
              <a:t>pie </a:t>
            </a:r>
            <a:r>
              <a:rPr lang="en-US" sz="2000" dirty="0">
                <a:latin typeface="Carlito"/>
                <a:cs typeface="Carlito"/>
              </a:rPr>
              <a:t>chart and a </a:t>
            </a:r>
            <a:r>
              <a:rPr lang="en-US" sz="2000" spc="-25" dirty="0">
                <a:latin typeface="Carlito"/>
                <a:cs typeface="Carlito"/>
              </a:rPr>
              <a:t>scatter</a:t>
            </a:r>
            <a:r>
              <a:rPr lang="en-US" sz="2000" spc="-135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plot.</a:t>
            </a:r>
            <a:endParaRPr lang="en-US" sz="2000" dirty="0">
              <a:latin typeface="Carlito"/>
              <a:cs typeface="Carlito"/>
            </a:endParaRPr>
          </a:p>
          <a:p>
            <a:pPr marR="84455">
              <a:lnSpc>
                <a:spcPts val="2290"/>
              </a:lnSpc>
              <a:spcBef>
                <a:spcPts val="1275"/>
              </a:spcBef>
              <a:buFont typeface="Wingdings" panose="05000000000000000000" pitchFamily="2" charset="2"/>
              <a:buChar char="§"/>
            </a:pPr>
            <a:r>
              <a:rPr lang="en-US" sz="2000" spc="-5" dirty="0">
                <a:latin typeface="Carlito"/>
                <a:cs typeface="Carlito"/>
              </a:rPr>
              <a:t>Pie </a:t>
            </a:r>
            <a:r>
              <a:rPr lang="en-US" sz="2000" dirty="0">
                <a:latin typeface="Carlito"/>
                <a:cs typeface="Carlito"/>
              </a:rPr>
              <a:t>chart </a:t>
            </a:r>
            <a:r>
              <a:rPr lang="en-US" sz="2000" spc="-5" dirty="0">
                <a:latin typeface="Carlito"/>
                <a:cs typeface="Carlito"/>
              </a:rPr>
              <a:t>can be selected </a:t>
            </a:r>
            <a:r>
              <a:rPr lang="en-US" sz="2000" spc="-20" dirty="0">
                <a:latin typeface="Carlito"/>
                <a:cs typeface="Carlito"/>
              </a:rPr>
              <a:t>to </a:t>
            </a:r>
            <a:r>
              <a:rPr lang="en-US" sz="2000" spc="-5" dirty="0">
                <a:latin typeface="Carlito"/>
                <a:cs typeface="Carlito"/>
              </a:rPr>
              <a:t>show distribution of successful </a:t>
            </a:r>
            <a:r>
              <a:rPr lang="en-US" sz="2000" dirty="0">
                <a:latin typeface="Carlito"/>
                <a:cs typeface="Carlito"/>
              </a:rPr>
              <a:t>landings </a:t>
            </a:r>
            <a:r>
              <a:rPr lang="en-US" sz="2000" spc="-20" dirty="0">
                <a:latin typeface="Carlito"/>
                <a:cs typeface="Carlito"/>
              </a:rPr>
              <a:t>across </a:t>
            </a:r>
            <a:r>
              <a:rPr lang="en-US" sz="2000" dirty="0">
                <a:latin typeface="Carlito"/>
                <a:cs typeface="Carlito"/>
              </a:rPr>
              <a:t>all launch </a:t>
            </a:r>
            <a:r>
              <a:rPr lang="en-US" sz="2000" spc="-20" dirty="0">
                <a:latin typeface="Carlito"/>
                <a:cs typeface="Carlito"/>
              </a:rPr>
              <a:t>sites </a:t>
            </a:r>
            <a:r>
              <a:rPr lang="en-US" sz="2000" dirty="0">
                <a:latin typeface="Carlito"/>
                <a:cs typeface="Carlito"/>
              </a:rPr>
              <a:t>and  </a:t>
            </a:r>
            <a:r>
              <a:rPr lang="en-US" sz="2000" spc="-5" dirty="0">
                <a:latin typeface="Carlito"/>
                <a:cs typeface="Carlito"/>
              </a:rPr>
              <a:t>can </a:t>
            </a:r>
            <a:r>
              <a:rPr lang="en-US" sz="2000" dirty="0">
                <a:latin typeface="Carlito"/>
                <a:cs typeface="Carlito"/>
              </a:rPr>
              <a:t>be </a:t>
            </a:r>
            <a:r>
              <a:rPr lang="en-US" sz="2000" spc="-5" dirty="0">
                <a:latin typeface="Carlito"/>
                <a:cs typeface="Carlito"/>
              </a:rPr>
              <a:t>selected </a:t>
            </a:r>
            <a:r>
              <a:rPr lang="en-US" sz="2000" spc="-20" dirty="0">
                <a:latin typeface="Carlito"/>
                <a:cs typeface="Carlito"/>
              </a:rPr>
              <a:t>to </a:t>
            </a:r>
            <a:r>
              <a:rPr lang="en-US" sz="2000" spc="-5" dirty="0">
                <a:latin typeface="Carlito"/>
                <a:cs typeface="Carlito"/>
              </a:rPr>
              <a:t>show </a:t>
            </a:r>
            <a:r>
              <a:rPr lang="en-US" sz="2000" dirty="0">
                <a:latin typeface="Carlito"/>
                <a:cs typeface="Carlito"/>
              </a:rPr>
              <a:t>individual launch </a:t>
            </a:r>
            <a:r>
              <a:rPr lang="en-US" sz="2000" spc="-20" dirty="0">
                <a:latin typeface="Carlito"/>
                <a:cs typeface="Carlito"/>
              </a:rPr>
              <a:t>site </a:t>
            </a:r>
            <a:r>
              <a:rPr lang="en-US" sz="2000" dirty="0">
                <a:latin typeface="Carlito"/>
                <a:cs typeface="Carlito"/>
              </a:rPr>
              <a:t>success</a:t>
            </a:r>
            <a:r>
              <a:rPr lang="en-US" sz="2000" spc="-110" dirty="0">
                <a:latin typeface="Carlito"/>
                <a:cs typeface="Carlito"/>
              </a:rPr>
              <a:t> </a:t>
            </a:r>
            <a:r>
              <a:rPr lang="en-US" sz="2000" spc="-30" dirty="0">
                <a:latin typeface="Carlito"/>
                <a:cs typeface="Carlito"/>
              </a:rPr>
              <a:t>rates.</a:t>
            </a:r>
            <a:endParaRPr lang="en-US" sz="2000" dirty="0">
              <a:latin typeface="Carlito"/>
              <a:cs typeface="Carlito"/>
            </a:endParaRPr>
          </a:p>
          <a:p>
            <a:pPr marR="5080">
              <a:lnSpc>
                <a:spcPts val="2210"/>
              </a:lnSpc>
              <a:spcBef>
                <a:spcPts val="1375"/>
              </a:spcBef>
              <a:buFont typeface="Wingdings" panose="05000000000000000000" pitchFamily="2" charset="2"/>
              <a:buChar char="§"/>
            </a:pPr>
            <a:r>
              <a:rPr lang="en-US" sz="2000" spc="-25" dirty="0">
                <a:latin typeface="Carlito"/>
                <a:cs typeface="Carlito"/>
              </a:rPr>
              <a:t>Scatter </a:t>
            </a:r>
            <a:r>
              <a:rPr lang="en-US" sz="2000" spc="-5" dirty="0">
                <a:latin typeface="Carlito"/>
                <a:cs typeface="Carlito"/>
              </a:rPr>
              <a:t>plot </a:t>
            </a:r>
            <a:r>
              <a:rPr lang="en-US" sz="2000" spc="-40" dirty="0">
                <a:latin typeface="Carlito"/>
                <a:cs typeface="Carlito"/>
              </a:rPr>
              <a:t>takes </a:t>
            </a:r>
            <a:r>
              <a:rPr lang="en-US" sz="2000" spc="-20" dirty="0">
                <a:latin typeface="Carlito"/>
                <a:cs typeface="Carlito"/>
              </a:rPr>
              <a:t>two </a:t>
            </a:r>
            <a:r>
              <a:rPr lang="en-US" sz="2000" dirty="0">
                <a:latin typeface="Carlito"/>
                <a:cs typeface="Carlito"/>
              </a:rPr>
              <a:t>inputs: All </a:t>
            </a:r>
            <a:r>
              <a:rPr lang="en-US" sz="2000" spc="-20" dirty="0">
                <a:latin typeface="Carlito"/>
                <a:cs typeface="Carlito"/>
              </a:rPr>
              <a:t>sites </a:t>
            </a:r>
            <a:r>
              <a:rPr lang="en-US" sz="2000" spc="-5" dirty="0">
                <a:latin typeface="Carlito"/>
                <a:cs typeface="Carlito"/>
              </a:rPr>
              <a:t>or </a:t>
            </a:r>
            <a:r>
              <a:rPr lang="en-US" sz="2000" dirty="0">
                <a:latin typeface="Carlito"/>
                <a:cs typeface="Carlito"/>
              </a:rPr>
              <a:t>individual </a:t>
            </a:r>
            <a:r>
              <a:rPr lang="en-US" sz="2000" spc="-20" dirty="0">
                <a:latin typeface="Carlito"/>
                <a:cs typeface="Carlito"/>
              </a:rPr>
              <a:t>site </a:t>
            </a:r>
            <a:r>
              <a:rPr lang="en-US" sz="2000" dirty="0">
                <a:latin typeface="Carlito"/>
                <a:cs typeface="Carlito"/>
              </a:rPr>
              <a:t>and </a:t>
            </a:r>
            <a:r>
              <a:rPr lang="en-US" sz="2000" spc="-5" dirty="0">
                <a:latin typeface="Carlito"/>
                <a:cs typeface="Carlito"/>
              </a:rPr>
              <a:t>payload mass on </a:t>
            </a:r>
            <a:r>
              <a:rPr lang="en-US" sz="2000" dirty="0">
                <a:latin typeface="Carlito"/>
                <a:cs typeface="Carlito"/>
              </a:rPr>
              <a:t>a </a:t>
            </a:r>
            <a:r>
              <a:rPr lang="en-US" sz="2000" spc="-5" dirty="0">
                <a:latin typeface="Carlito"/>
                <a:cs typeface="Carlito"/>
              </a:rPr>
              <a:t>slider between </a:t>
            </a:r>
            <a:r>
              <a:rPr lang="en-US" sz="2000" dirty="0">
                <a:latin typeface="Carlito"/>
                <a:cs typeface="Carlito"/>
              </a:rPr>
              <a:t>0  and 10000</a:t>
            </a:r>
            <a:r>
              <a:rPr lang="en-US" sz="2000" spc="-10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kg.</a:t>
            </a:r>
          </a:p>
          <a:p>
            <a:pPr>
              <a:lnSpc>
                <a:spcPct val="100000"/>
              </a:lnSpc>
              <a:spcBef>
                <a:spcPts val="1050"/>
              </a:spcBef>
              <a:buFont typeface="Wingdings" panose="05000000000000000000" pitchFamily="2" charset="2"/>
              <a:buChar char="§"/>
            </a:pPr>
            <a:r>
              <a:rPr lang="en-US" sz="2000" spc="-5" dirty="0">
                <a:latin typeface="Carlito"/>
                <a:cs typeface="Carlito"/>
              </a:rPr>
              <a:t>The pie </a:t>
            </a:r>
            <a:r>
              <a:rPr lang="en-US" sz="2000" dirty="0">
                <a:latin typeface="Carlito"/>
                <a:cs typeface="Carlito"/>
              </a:rPr>
              <a:t>chart is </a:t>
            </a:r>
            <a:r>
              <a:rPr lang="en-US" sz="2000" spc="-5" dirty="0">
                <a:latin typeface="Carlito"/>
                <a:cs typeface="Carlito"/>
              </a:rPr>
              <a:t>used </a:t>
            </a:r>
            <a:r>
              <a:rPr lang="en-US" sz="2000" spc="-20" dirty="0">
                <a:latin typeface="Carlito"/>
                <a:cs typeface="Carlito"/>
              </a:rPr>
              <a:t>to visualize </a:t>
            </a:r>
            <a:r>
              <a:rPr lang="en-US" sz="2000" dirty="0">
                <a:latin typeface="Carlito"/>
                <a:cs typeface="Carlito"/>
              </a:rPr>
              <a:t>launch </a:t>
            </a:r>
            <a:r>
              <a:rPr lang="en-US" sz="2000" spc="-20" dirty="0">
                <a:latin typeface="Carlito"/>
                <a:cs typeface="Carlito"/>
              </a:rPr>
              <a:t>site </a:t>
            </a:r>
            <a:r>
              <a:rPr lang="en-US" sz="2000" dirty="0">
                <a:latin typeface="Carlito"/>
                <a:cs typeface="Carlito"/>
              </a:rPr>
              <a:t>success</a:t>
            </a:r>
            <a:r>
              <a:rPr lang="en-US" sz="2000" spc="20" dirty="0">
                <a:latin typeface="Carlito"/>
                <a:cs typeface="Carlito"/>
              </a:rPr>
              <a:t> </a:t>
            </a:r>
            <a:r>
              <a:rPr lang="en-US" sz="2000" spc="-40" dirty="0">
                <a:latin typeface="Carlito"/>
                <a:cs typeface="Carlito"/>
              </a:rPr>
              <a:t>rate.</a:t>
            </a:r>
            <a:endParaRPr lang="en-US" sz="2000" dirty="0">
              <a:latin typeface="Carlito"/>
              <a:cs typeface="Carlito"/>
            </a:endParaRPr>
          </a:p>
          <a:p>
            <a:pPr>
              <a:lnSpc>
                <a:spcPts val="2350"/>
              </a:lnSpc>
              <a:spcBef>
                <a:spcPts val="1105"/>
              </a:spcBef>
              <a:buFont typeface="Wingdings" panose="05000000000000000000" pitchFamily="2" charset="2"/>
              <a:buChar char="§"/>
            </a:pPr>
            <a:r>
              <a:rPr lang="en-US" sz="2000" spc="-5" dirty="0">
                <a:latin typeface="Carlito"/>
                <a:cs typeface="Carlito"/>
              </a:rPr>
              <a:t>The </a:t>
            </a:r>
            <a:r>
              <a:rPr lang="en-US" sz="2000" spc="-25" dirty="0">
                <a:latin typeface="Carlito"/>
                <a:cs typeface="Carlito"/>
              </a:rPr>
              <a:t>scatter </a:t>
            </a:r>
            <a:r>
              <a:rPr lang="en-US" sz="2000" spc="-5" dirty="0">
                <a:latin typeface="Carlito"/>
                <a:cs typeface="Carlito"/>
              </a:rPr>
              <a:t>plot can help </a:t>
            </a:r>
            <a:r>
              <a:rPr lang="en-US" sz="2000" dirty="0">
                <a:latin typeface="Carlito"/>
                <a:cs typeface="Carlito"/>
              </a:rPr>
              <a:t>us </a:t>
            </a:r>
            <a:r>
              <a:rPr lang="en-US" sz="2000" spc="-5" dirty="0">
                <a:latin typeface="Carlito"/>
                <a:cs typeface="Carlito"/>
              </a:rPr>
              <a:t>see how </a:t>
            </a:r>
            <a:r>
              <a:rPr lang="en-US" sz="2000" dirty="0">
                <a:latin typeface="Carlito"/>
                <a:cs typeface="Carlito"/>
              </a:rPr>
              <a:t>success </a:t>
            </a:r>
            <a:r>
              <a:rPr lang="en-US" sz="2000" spc="-10" dirty="0">
                <a:latin typeface="Carlito"/>
                <a:cs typeface="Carlito"/>
              </a:rPr>
              <a:t>varies </a:t>
            </a:r>
            <a:r>
              <a:rPr lang="en-US" sz="2000" spc="-20" dirty="0">
                <a:latin typeface="Carlito"/>
                <a:cs typeface="Carlito"/>
              </a:rPr>
              <a:t>across </a:t>
            </a:r>
            <a:r>
              <a:rPr lang="en-US" sz="2000" dirty="0">
                <a:latin typeface="Carlito"/>
                <a:cs typeface="Carlito"/>
              </a:rPr>
              <a:t>launch </a:t>
            </a:r>
            <a:r>
              <a:rPr lang="en-US" sz="2000" spc="-20" dirty="0">
                <a:latin typeface="Carlito"/>
                <a:cs typeface="Carlito"/>
              </a:rPr>
              <a:t>sites, </a:t>
            </a:r>
            <a:r>
              <a:rPr lang="en-US" sz="2000" spc="-10" dirty="0">
                <a:latin typeface="Carlito"/>
                <a:cs typeface="Carlito"/>
              </a:rPr>
              <a:t>payload </a:t>
            </a:r>
            <a:r>
              <a:rPr lang="en-US" sz="2000" spc="-5" dirty="0">
                <a:latin typeface="Carlito"/>
                <a:cs typeface="Carlito"/>
              </a:rPr>
              <a:t>mass,</a:t>
            </a:r>
            <a:r>
              <a:rPr lang="en-US" sz="2000" spc="15" dirty="0">
                <a:latin typeface="Carlito"/>
                <a:cs typeface="Carlito"/>
              </a:rPr>
              <a:t> </a:t>
            </a:r>
            <a:r>
              <a:rPr lang="en-US" sz="2000" dirty="0" smtClean="0">
                <a:latin typeface="Carlito"/>
                <a:cs typeface="Carlito"/>
              </a:rPr>
              <a:t>and </a:t>
            </a:r>
            <a:r>
              <a:rPr lang="en-US" sz="2000" spc="-20" dirty="0" smtClean="0">
                <a:latin typeface="Carlito"/>
                <a:cs typeface="Carlito"/>
              </a:rPr>
              <a:t>booster </a:t>
            </a:r>
            <a:r>
              <a:rPr lang="en-US" sz="2000" spc="-25" dirty="0">
                <a:latin typeface="Carlito"/>
                <a:cs typeface="Carlito"/>
              </a:rPr>
              <a:t>version</a:t>
            </a:r>
            <a:r>
              <a:rPr lang="en-US" sz="2000" dirty="0">
                <a:latin typeface="Carlito"/>
                <a:cs typeface="Carlito"/>
              </a:rPr>
              <a:t> </a:t>
            </a:r>
            <a:r>
              <a:rPr lang="en-US" sz="2000" spc="-45" dirty="0">
                <a:latin typeface="Carlito"/>
                <a:cs typeface="Carlito"/>
              </a:rPr>
              <a:t>category.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925"/>
              </a:spcBef>
              <a:buNone/>
            </a:pPr>
            <a:r>
              <a:rPr lang="en-US" sz="2000" i="1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000" i="1" spc="5" dirty="0" smtClean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1800" dirty="0"/>
              <a:t>(Left Click in slideshow view or Right Click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open HyperLink)</a:t>
            </a:r>
          </a:p>
          <a:p>
            <a:pPr marL="0" indent="0">
              <a:lnSpc>
                <a:spcPct val="100000"/>
              </a:lnSpc>
              <a:spcBef>
                <a:spcPts val="925"/>
              </a:spcBef>
              <a:buNone/>
            </a:pPr>
            <a:endParaRPr lang="en-US" sz="2000" i="1" dirty="0">
              <a:solidFill>
                <a:srgbClr val="0B49CB"/>
              </a:solidFill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7" y="640197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/>
          <p:cNvGrpSpPr/>
          <p:nvPr/>
        </p:nvGrpSpPr>
        <p:grpSpPr>
          <a:xfrm>
            <a:off x="5136163" y="1545062"/>
            <a:ext cx="1938655" cy="1728470"/>
            <a:chOff x="3822191" y="1933955"/>
            <a:chExt cx="1938655" cy="1728470"/>
          </a:xfrm>
        </p:grpSpPr>
        <p:sp>
          <p:nvSpPr>
            <p:cNvPr id="7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5285168" y="1661255"/>
            <a:ext cx="1717542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5" dirty="0">
                <a:latin typeface="Carlito"/>
                <a:cs typeface="Carlito"/>
              </a:rPr>
              <a:t>Split </a:t>
            </a:r>
            <a:r>
              <a:rPr sz="1600" dirty="0">
                <a:latin typeface="Carlito"/>
                <a:cs typeface="Carlito"/>
              </a:rPr>
              <a:t>label</a:t>
            </a:r>
            <a:r>
              <a:rPr sz="1600" spc="-195" dirty="0">
                <a:latin typeface="Carlito"/>
                <a:cs typeface="Carlito"/>
              </a:rPr>
              <a:t> </a:t>
            </a:r>
            <a:r>
              <a:rPr sz="1600" spc="-5" dirty="0" smtClean="0">
                <a:latin typeface="Carlito"/>
                <a:cs typeface="Carlito"/>
              </a:rPr>
              <a:t>column</a:t>
            </a:r>
            <a:endParaRPr lang="en-US" sz="1600" spc="-5" dirty="0" smtClean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r>
              <a:rPr lang="en-US" sz="1600" dirty="0">
                <a:latin typeface="Carlito"/>
                <a:cs typeface="Carlito"/>
              </a:rPr>
              <a:t>‘Class’ </a:t>
            </a:r>
            <a:r>
              <a:rPr lang="en-US" sz="1600" spc="-15" dirty="0">
                <a:latin typeface="Carlito"/>
                <a:cs typeface="Carlito"/>
              </a:rPr>
              <a:t>from</a:t>
            </a:r>
            <a:r>
              <a:rPr lang="en-US" sz="1600" spc="-200" dirty="0">
                <a:latin typeface="Carlito"/>
                <a:cs typeface="Carlito"/>
              </a:rPr>
              <a:t> </a:t>
            </a:r>
            <a:r>
              <a:rPr lang="en-US" sz="1600" spc="-15" dirty="0" smtClean="0">
                <a:latin typeface="Carlito"/>
                <a:cs typeface="Carlito"/>
              </a:rPr>
              <a:t>dataset</a:t>
            </a:r>
            <a:endParaRPr lang="en-US" sz="1600" dirty="0">
              <a:latin typeface="Carlito"/>
              <a:cs typeface="Carlito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5136163" y="2986766"/>
            <a:ext cx="1938655" cy="1729739"/>
            <a:chOff x="3822191" y="3375659"/>
            <a:chExt cx="1938655" cy="1729739"/>
          </a:xfrm>
        </p:grpSpPr>
        <p:sp>
          <p:nvSpPr>
            <p:cNvPr id="13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5293513" y="3161129"/>
            <a:ext cx="1633605" cy="67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latin typeface="Carlito"/>
                <a:cs typeface="Carlito"/>
              </a:rPr>
              <a:t>Fit </a:t>
            </a:r>
            <a:r>
              <a:rPr sz="1400" dirty="0">
                <a:latin typeface="Carlito"/>
                <a:cs typeface="Carlito"/>
              </a:rPr>
              <a:t>and</a:t>
            </a:r>
            <a:r>
              <a:rPr sz="1400" spc="-170" dirty="0">
                <a:latin typeface="Carlito"/>
                <a:cs typeface="Carlito"/>
              </a:rPr>
              <a:t> </a:t>
            </a:r>
            <a:r>
              <a:rPr sz="1400" spc="-45" dirty="0" smtClean="0">
                <a:latin typeface="Carlito"/>
                <a:cs typeface="Carlito"/>
              </a:rPr>
              <a:t>Transform</a:t>
            </a:r>
            <a:endParaRPr lang="en-US" sz="1400" spc="-45" dirty="0" smtClean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r>
              <a:rPr lang="en-US" sz="1400" spc="-45" dirty="0" smtClean="0">
                <a:latin typeface="Carlito"/>
                <a:cs typeface="Carlito"/>
              </a:rPr>
              <a:t>Features using StandardScaler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5136163" y="4429995"/>
            <a:ext cx="2950845" cy="1169035"/>
            <a:chOff x="3822191" y="4818888"/>
            <a:chExt cx="2950845" cy="1169035"/>
          </a:xfrm>
        </p:grpSpPr>
        <p:sp>
          <p:nvSpPr>
            <p:cNvPr id="20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5333127" y="4624354"/>
            <a:ext cx="1551561" cy="518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spc="-30" dirty="0" smtClean="0">
                <a:latin typeface="Carlito"/>
                <a:cs typeface="Carlito"/>
              </a:rPr>
              <a:t>Train_test_split</a:t>
            </a:r>
            <a:endParaRPr lang="en-US" sz="1600" spc="-30" dirty="0" smtClean="0">
              <a:latin typeface="Carlito"/>
              <a:cs typeface="Carlito"/>
            </a:endParaRPr>
          </a:p>
          <a:p>
            <a:pPr marL="12700">
              <a:spcBef>
                <a:spcPts val="105"/>
              </a:spcBef>
            </a:pPr>
            <a:r>
              <a:rPr lang="en-US" sz="1600" spc="-30" dirty="0" smtClean="0">
                <a:latin typeface="Carlito"/>
                <a:cs typeface="Carlito"/>
              </a:rPr>
              <a:t>data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7694960" y="3283947"/>
            <a:ext cx="1938655" cy="2315210"/>
            <a:chOff x="6380988" y="3672840"/>
            <a:chExt cx="1938655" cy="2315210"/>
          </a:xfrm>
        </p:grpSpPr>
        <p:sp>
          <p:nvSpPr>
            <p:cNvPr id="26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7864251" y="4491653"/>
            <a:ext cx="165049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10" dirty="0" smtClean="0">
                <a:latin typeface="Carlito"/>
                <a:cs typeface="Carlito"/>
              </a:rPr>
              <a:t>GridSearchC</a:t>
            </a:r>
            <a:r>
              <a:rPr lang="en-US" sz="1600" spc="-10" dirty="0">
                <a:latin typeface="Carlito"/>
                <a:cs typeface="Carlito"/>
              </a:rPr>
              <a:t>V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7864251" y="4985852"/>
            <a:ext cx="1732280" cy="51533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400" spc="-5" dirty="0">
                <a:latin typeface="Carlito"/>
                <a:cs typeface="Carlito"/>
              </a:rPr>
              <a:t>(cv=10) to find  optimal</a:t>
            </a:r>
            <a:r>
              <a:rPr sz="1400" spc="-155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parameters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7694960" y="1840718"/>
            <a:ext cx="1938655" cy="2316480"/>
            <a:chOff x="6380988" y="2229611"/>
            <a:chExt cx="1938655" cy="2316480"/>
          </a:xfrm>
        </p:grpSpPr>
        <p:sp>
          <p:nvSpPr>
            <p:cNvPr id="32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7864251" y="3091948"/>
            <a:ext cx="1650491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 smtClean="0">
                <a:latin typeface="Carlito"/>
                <a:cs typeface="Carlito"/>
              </a:rPr>
              <a:t>Use</a:t>
            </a:r>
            <a:r>
              <a:rPr sz="1400" spc="-100" dirty="0" smtClean="0">
                <a:latin typeface="Carlito"/>
                <a:cs typeface="Carlito"/>
              </a:rPr>
              <a:t> </a:t>
            </a:r>
            <a:r>
              <a:rPr sz="1400" spc="-10" dirty="0" smtClean="0">
                <a:latin typeface="Carlito"/>
                <a:cs typeface="Carlito"/>
              </a:rPr>
              <a:t>GridSearchCV</a:t>
            </a:r>
            <a:r>
              <a:rPr lang="en-US" sz="1400" spc="-10" dirty="0" smtClean="0">
                <a:latin typeface="Carlito"/>
                <a:cs typeface="Carlito"/>
              </a:rPr>
              <a:t> on LogReg, SVM, Knn and Decision Trees</a:t>
            </a:r>
            <a:endParaRPr sz="1400" dirty="0">
              <a:latin typeface="Carlito"/>
              <a:cs typeface="Carlito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7694960" y="1545062"/>
            <a:ext cx="2950845" cy="1169035"/>
            <a:chOff x="6380988" y="1933955"/>
            <a:chExt cx="2950845" cy="1169035"/>
          </a:xfrm>
        </p:grpSpPr>
        <p:sp>
          <p:nvSpPr>
            <p:cNvPr id="40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7927878" y="1669536"/>
            <a:ext cx="1455420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20" dirty="0">
                <a:latin typeface="Carlito"/>
                <a:cs typeface="Carlito"/>
              </a:rPr>
              <a:t>Score </a:t>
            </a:r>
            <a:r>
              <a:rPr sz="1700" dirty="0">
                <a:latin typeface="Carlito"/>
                <a:cs typeface="Carlito"/>
              </a:rPr>
              <a:t>models</a:t>
            </a:r>
            <a:r>
              <a:rPr sz="1700" spc="-185" dirty="0">
                <a:latin typeface="Carlito"/>
                <a:cs typeface="Carlito"/>
              </a:rPr>
              <a:t> </a:t>
            </a:r>
            <a:r>
              <a:rPr sz="1700" dirty="0" smtClean="0">
                <a:latin typeface="Carlito"/>
                <a:cs typeface="Carlito"/>
              </a:rPr>
              <a:t>on</a:t>
            </a:r>
            <a:r>
              <a:rPr lang="en-US" sz="1700" dirty="0" smtClean="0">
                <a:latin typeface="Carlito"/>
                <a:cs typeface="Carlito"/>
              </a:rPr>
              <a:t> split test 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45" name="object 44"/>
          <p:cNvGrpSpPr/>
          <p:nvPr/>
        </p:nvGrpSpPr>
        <p:grpSpPr>
          <a:xfrm>
            <a:off x="10252231" y="1545062"/>
            <a:ext cx="1938655" cy="1728470"/>
            <a:chOff x="8938259" y="1933955"/>
            <a:chExt cx="1938655" cy="1728470"/>
          </a:xfrm>
        </p:grpSpPr>
        <p:sp>
          <p:nvSpPr>
            <p:cNvPr id="46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10454669" y="1690032"/>
            <a:ext cx="1519555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spc="-5" dirty="0">
                <a:latin typeface="Carlito"/>
                <a:cs typeface="Carlito"/>
              </a:rPr>
              <a:t>Confusion</a:t>
            </a:r>
            <a:r>
              <a:rPr sz="1700" spc="-170" dirty="0">
                <a:latin typeface="Carlito"/>
                <a:cs typeface="Carlito"/>
              </a:rPr>
              <a:t> </a:t>
            </a:r>
            <a:r>
              <a:rPr sz="1700" spc="-5" dirty="0" smtClean="0">
                <a:latin typeface="Carlito"/>
                <a:cs typeface="Carlito"/>
              </a:rPr>
              <a:t>Matrix</a:t>
            </a:r>
            <a:r>
              <a:rPr lang="en-US" sz="1700" spc="-5" dirty="0" smtClean="0">
                <a:latin typeface="Carlito"/>
                <a:cs typeface="Carlito"/>
              </a:rPr>
              <a:t> for all 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10252231" y="2986766"/>
            <a:ext cx="1938655" cy="1170305"/>
            <a:chOff x="8938259" y="3375659"/>
            <a:chExt cx="1938655" cy="1170305"/>
          </a:xfrm>
        </p:grpSpPr>
        <p:sp>
          <p:nvSpPr>
            <p:cNvPr id="52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object 53"/>
          <p:cNvSpPr txBox="1"/>
          <p:nvPr/>
        </p:nvSpPr>
        <p:spPr>
          <a:xfrm>
            <a:off x="10314588" y="3194342"/>
            <a:ext cx="1813939" cy="7950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latin typeface="Carlito"/>
                <a:cs typeface="Carlito"/>
              </a:rPr>
              <a:t>Barplot </a:t>
            </a:r>
            <a:r>
              <a:rPr sz="1700" spc="-5" dirty="0" smtClean="0">
                <a:latin typeface="Carlito"/>
                <a:cs typeface="Carlito"/>
              </a:rPr>
              <a:t>t</a:t>
            </a:r>
            <a:r>
              <a:rPr lang="en-US" sz="1700" spc="-5" dirty="0" smtClean="0">
                <a:latin typeface="Carlito"/>
                <a:cs typeface="Carlito"/>
              </a:rPr>
              <a:t>o </a:t>
            </a:r>
            <a:r>
              <a:rPr sz="1700" spc="-20" dirty="0" smtClean="0">
                <a:latin typeface="Carlito"/>
                <a:cs typeface="Carlito"/>
              </a:rPr>
              <a:t>compare </a:t>
            </a:r>
            <a:r>
              <a:rPr sz="1700" spc="-10" dirty="0" smtClean="0">
                <a:latin typeface="Carlito"/>
                <a:cs typeface="Carlito"/>
              </a:rPr>
              <a:t>score</a:t>
            </a:r>
            <a:r>
              <a:rPr lang="en-US" sz="1700" spc="-10" dirty="0" smtClean="0">
                <a:latin typeface="Carlito"/>
                <a:cs typeface="Carlito"/>
              </a:rPr>
              <a:t>s </a:t>
            </a:r>
            <a:r>
              <a:rPr sz="1700" dirty="0" smtClean="0">
                <a:latin typeface="Carlito"/>
                <a:cs typeface="Carlito"/>
              </a:rPr>
              <a:t>of</a:t>
            </a:r>
            <a:r>
              <a:rPr sz="1700" spc="-150" dirty="0" smtClean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models</a:t>
            </a:r>
          </a:p>
        </p:txBody>
      </p:sp>
      <p:sp>
        <p:nvSpPr>
          <p:cNvPr id="55" name="object 6"/>
          <p:cNvSpPr txBox="1"/>
          <p:nvPr/>
        </p:nvSpPr>
        <p:spPr>
          <a:xfrm>
            <a:off x="283820" y="1670800"/>
            <a:ext cx="4673410" cy="4429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BUILDING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400" b="1" dirty="0">
                <a:latin typeface="Arial"/>
                <a:cs typeface="Arial"/>
              </a:rPr>
              <a:t>L</a:t>
            </a:r>
            <a:r>
              <a:rPr sz="1400" dirty="0">
                <a:latin typeface="Arial MT"/>
                <a:cs typeface="Arial MT"/>
              </a:rPr>
              <a:t>oad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Pandas</a:t>
            </a: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Arial MT"/>
                <a:cs typeface="Arial MT"/>
              </a:rPr>
              <a:t>Transform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endParaRPr sz="1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Split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sets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samples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endParaRPr sz="1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Decide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which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machine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learning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parameters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5" dirty="0">
                <a:latin typeface="Arial MT"/>
                <a:cs typeface="Arial MT"/>
              </a:rPr>
              <a:t> GridSearchCV</a:t>
            </a:r>
            <a:endParaRPr sz="1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Fit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GridSearchCV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objects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dataset.</a:t>
            </a: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EVALUATING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Check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accuracy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Get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tuned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hyperparameters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type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Plot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Confusion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Matrix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IMPROVING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dirty="0">
                <a:latin typeface="Arial MT"/>
                <a:cs typeface="Arial MT"/>
              </a:rPr>
              <a:t>eature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Engineering</a:t>
            </a: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 MT"/>
                <a:cs typeface="Arial MT"/>
              </a:rPr>
              <a:t>Algorithm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Tuning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6" name="object 7"/>
          <p:cNvSpPr txBox="1"/>
          <p:nvPr/>
        </p:nvSpPr>
        <p:spPr>
          <a:xfrm>
            <a:off x="4021231" y="5847123"/>
            <a:ext cx="662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FINDING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BEST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PERFORMING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CLASSIFICATION</a:t>
            </a:r>
            <a:r>
              <a:rPr b="1" spc="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8"/>
          <p:cNvSpPr txBox="1"/>
          <p:nvPr/>
        </p:nvSpPr>
        <p:spPr>
          <a:xfrm>
            <a:off x="4021231" y="6122330"/>
            <a:ext cx="75222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100"/>
              </a:spcBef>
              <a:buFontTx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model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with</a:t>
            </a:r>
            <a:r>
              <a:rPr sz="1400"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best</a:t>
            </a:r>
            <a:r>
              <a:rPr sz="1400" spc="-3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accuracy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score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wins</a:t>
            </a:r>
            <a:r>
              <a:rPr sz="1400" spc="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best</a:t>
            </a:r>
            <a:r>
              <a:rPr sz="1400" spc="-3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performing</a:t>
            </a:r>
            <a:r>
              <a:rPr sz="1400" spc="-4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model</a:t>
            </a:r>
          </a:p>
          <a:p>
            <a:pPr marL="299085" indent="-287020">
              <a:spcBef>
                <a:spcPts val="5"/>
              </a:spcBef>
              <a:buFontTx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notebook</a:t>
            </a:r>
            <a:r>
              <a:rPr sz="1400" spc="-5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there</a:t>
            </a:r>
            <a:r>
              <a:rPr sz="1400" spc="-3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is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dictionary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algorithms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with</a:t>
            </a:r>
            <a:r>
              <a:rPr sz="14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scores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at</a:t>
            </a:r>
            <a:r>
              <a:rPr sz="1400" spc="-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bottom</a:t>
            </a:r>
            <a:r>
              <a:rPr sz="1400" spc="-4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prstClr val="black"/>
                </a:solidFill>
                <a:latin typeface="Arial MT"/>
                <a:cs typeface="Arial MT"/>
              </a:rPr>
              <a:t>notebook.</a:t>
            </a:r>
          </a:p>
        </p:txBody>
      </p:sp>
      <p:sp>
        <p:nvSpPr>
          <p:cNvPr id="2" name="Rectangle 1"/>
          <p:cNvSpPr/>
          <p:nvPr/>
        </p:nvSpPr>
        <p:spPr>
          <a:xfrm>
            <a:off x="47939" y="618200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hlinkClick r:id="rId4"/>
              </a:rPr>
              <a:t>Click here to go to github </a:t>
            </a:r>
            <a:r>
              <a:rPr lang="en-US" sz="2400" dirty="0" smtClean="0">
                <a:hlinkClick r:id="rId4"/>
              </a:rPr>
              <a:t>repo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6048" y="2106863"/>
            <a:ext cx="3387852" cy="33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94821" y="5074567"/>
            <a:ext cx="8802357" cy="1151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 </a:t>
            </a:r>
            <a:r>
              <a:rPr lang="en-US" sz="2400" spc="-2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flights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 site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greater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spc="-48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 rate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launch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 Number vs. Launch Site</a:t>
            </a:r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86478"/>
            <a:ext cx="12192000" cy="24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 vs. Launch Site</a:t>
            </a:r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52" y="1757232"/>
            <a:ext cx="12149543" cy="23423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6106" y="4756490"/>
            <a:ext cx="10881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greater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spc="-2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payload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mass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for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Launch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Site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25" dirty="0">
                <a:solidFill>
                  <a:srgbClr val="1C1C1C"/>
                </a:solidFill>
                <a:cs typeface="Segoe UI Light"/>
              </a:rPr>
              <a:t>CCAFS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30" dirty="0">
                <a:solidFill>
                  <a:srgbClr val="1C1C1C"/>
                </a:solidFill>
                <a:cs typeface="Segoe UI Light"/>
              </a:rPr>
              <a:t>SLC</a:t>
            </a:r>
            <a:r>
              <a:rPr lang="en-US" spc="-2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40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the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higher</a:t>
            </a:r>
            <a:r>
              <a:rPr lang="en-US" spc="2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success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rate for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Rocket. 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There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is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not quite</a:t>
            </a:r>
            <a:r>
              <a:rPr lang="en-US" spc="1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a</a:t>
            </a:r>
            <a:r>
              <a:rPr lang="en-US" spc="-1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clear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pattern</a:t>
            </a:r>
            <a:r>
              <a:rPr lang="en-US" spc="-2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to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be 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found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using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this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visualization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to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make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a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decision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if</a:t>
            </a:r>
            <a:r>
              <a:rPr lang="en-US" spc="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spc="-1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Launch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Site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is </a:t>
            </a:r>
            <a:r>
              <a:rPr lang="en-US" spc="-47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dependant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on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30" dirty="0">
                <a:solidFill>
                  <a:srgbClr val="1C1C1C"/>
                </a:solidFill>
                <a:cs typeface="Segoe UI Light"/>
              </a:rPr>
              <a:t>Pay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Load</a:t>
            </a:r>
            <a:r>
              <a:rPr lang="en-US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Mass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for</a:t>
            </a:r>
            <a:r>
              <a:rPr lang="en-US" dirty="0">
                <a:solidFill>
                  <a:srgbClr val="1C1C1C"/>
                </a:solidFill>
                <a:cs typeface="Segoe UI Light"/>
              </a:rPr>
              <a:t> a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success</a:t>
            </a:r>
            <a:r>
              <a:rPr lang="en-US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pc="-5" dirty="0">
                <a:solidFill>
                  <a:srgbClr val="1C1C1C"/>
                </a:solidFill>
                <a:cs typeface="Segoe UI Light"/>
              </a:rPr>
              <a:t>launch.</a:t>
            </a:r>
            <a:endParaRPr lang="en-US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6367" y="629314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2154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Orbit</a:t>
            </a:r>
            <a:r>
              <a:rPr lang="en-US" sz="2400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25" dirty="0">
                <a:solidFill>
                  <a:srgbClr val="1C1C1C"/>
                </a:solidFill>
                <a:cs typeface="Segoe UI Light"/>
              </a:rPr>
              <a:t>GEO,HEO,SSO,ES-L1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has</a:t>
            </a:r>
            <a:r>
              <a:rPr lang="en-US" sz="2400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the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best </a:t>
            </a:r>
            <a:r>
              <a:rPr lang="en-US" sz="2400" spc="-5" dirty="0" smtClean="0">
                <a:solidFill>
                  <a:srgbClr val="1C1C1C"/>
                </a:solidFill>
                <a:cs typeface="Segoe UI Light"/>
              </a:rPr>
              <a:t>Success </a:t>
            </a:r>
            <a:r>
              <a:rPr lang="en-US" sz="2400" spc="-480" dirty="0" smtClean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5" dirty="0" smtClean="0">
                <a:solidFill>
                  <a:srgbClr val="1C1C1C"/>
                </a:solidFill>
                <a:cs typeface="Segoe UI Light"/>
              </a:rPr>
              <a:t>Rate.</a:t>
            </a:r>
            <a:endParaRPr lang="en-US" sz="2400" dirty="0">
              <a:cs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79575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7948" y="1342281"/>
            <a:ext cx="5981620" cy="48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996" y="623805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1934" y="182893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8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400" spc="-1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en-US" sz="2400" spc="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400" spc="-2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LEO </a:t>
            </a:r>
            <a:r>
              <a:rPr lang="en-US" sz="2400" spc="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orbit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Success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appears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spc="-2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400" spc="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3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flights;</a:t>
            </a:r>
            <a:r>
              <a:rPr lang="en-US" sz="2400" spc="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hand, 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seems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no </a:t>
            </a:r>
            <a:r>
              <a:rPr lang="en-US" sz="240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 between flight number </a:t>
            </a:r>
            <a:r>
              <a:rPr lang="en-US" sz="2400" spc="-48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400" spc="-2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400" spc="-4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GTO</a:t>
            </a:r>
            <a:r>
              <a:rPr lang="en-US" sz="2400" spc="-10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orbit.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3772" y="1628190"/>
            <a:ext cx="6706424" cy="42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2997" y="194686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90" dirty="0">
                <a:solidFill>
                  <a:srgbClr val="1C1C1C"/>
                </a:solidFill>
                <a:cs typeface="Segoe UI Light"/>
              </a:rPr>
              <a:t>You</a:t>
            </a:r>
            <a:r>
              <a:rPr lang="en-US" sz="2400" spc="-2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should</a:t>
            </a:r>
            <a:r>
              <a:rPr lang="en-US" sz="2400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15" dirty="0">
                <a:solidFill>
                  <a:srgbClr val="1C1C1C"/>
                </a:solidFill>
                <a:cs typeface="Segoe UI Light"/>
              </a:rPr>
              <a:t>observe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that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Heavy </a:t>
            </a:r>
            <a:r>
              <a:rPr lang="en-US" sz="2400" spc="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payloads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have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a negative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influence </a:t>
            </a:r>
            <a:r>
              <a:rPr lang="en-US" sz="2400" spc="-53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on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45" dirty="0">
                <a:solidFill>
                  <a:srgbClr val="1C1C1C"/>
                </a:solidFill>
                <a:cs typeface="Segoe UI Light"/>
              </a:rPr>
              <a:t>GTO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orbits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and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positive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on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45" dirty="0">
                <a:solidFill>
                  <a:srgbClr val="1C1C1C"/>
                </a:solidFill>
                <a:cs typeface="Segoe UI Light"/>
              </a:rPr>
              <a:t>GTO </a:t>
            </a:r>
            <a:r>
              <a:rPr lang="en-US" sz="2400" spc="-53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and</a:t>
            </a:r>
            <a:r>
              <a:rPr lang="en-US" sz="2400" spc="-1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25" dirty="0">
                <a:solidFill>
                  <a:srgbClr val="1C1C1C"/>
                </a:solidFill>
                <a:cs typeface="Segoe UI Light"/>
              </a:rPr>
              <a:t>Polar</a:t>
            </a:r>
            <a:r>
              <a:rPr lang="en-US" sz="2400" spc="-1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LEO</a:t>
            </a:r>
            <a:r>
              <a:rPr lang="en-US" sz="2400" spc="-15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(ISS)</a:t>
            </a:r>
            <a:r>
              <a:rPr lang="en-US" sz="2400" dirty="0">
                <a:solidFill>
                  <a:srgbClr val="1C1C1C"/>
                </a:solidFill>
                <a:cs typeface="Segoe UI Light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Segoe UI Light"/>
              </a:rPr>
              <a:t>orbits.</a:t>
            </a:r>
            <a:endParaRPr lang="en-US" sz="2400" dirty="0">
              <a:cs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3385" y="1458554"/>
            <a:ext cx="6743767" cy="42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79264" y="610274"/>
            <a:ext cx="3633470" cy="1191895"/>
          </a:xfrm>
          <a:custGeom>
            <a:avLst/>
            <a:gdLst/>
            <a:ahLst/>
            <a:cxnLst/>
            <a:rect l="l" t="t" r="r" b="b"/>
            <a:pathLst>
              <a:path w="3633470" h="1191895">
                <a:moveTo>
                  <a:pt x="3434588" y="0"/>
                </a:moveTo>
                <a:lnTo>
                  <a:pt x="198628" y="0"/>
                </a:lnTo>
                <a:lnTo>
                  <a:pt x="153075" y="5244"/>
                </a:lnTo>
                <a:lnTo>
                  <a:pt x="111263" y="20183"/>
                </a:lnTo>
                <a:lnTo>
                  <a:pt x="74384" y="43627"/>
                </a:lnTo>
                <a:lnTo>
                  <a:pt x="43627" y="74384"/>
                </a:lnTo>
                <a:lnTo>
                  <a:pt x="20183" y="111263"/>
                </a:lnTo>
                <a:lnTo>
                  <a:pt x="5244" y="153075"/>
                </a:lnTo>
                <a:lnTo>
                  <a:pt x="0" y="198628"/>
                </a:lnTo>
                <a:lnTo>
                  <a:pt x="0" y="993140"/>
                </a:lnTo>
                <a:lnTo>
                  <a:pt x="5244" y="1038692"/>
                </a:lnTo>
                <a:lnTo>
                  <a:pt x="20183" y="1080504"/>
                </a:lnTo>
                <a:lnTo>
                  <a:pt x="43627" y="1117383"/>
                </a:lnTo>
                <a:lnTo>
                  <a:pt x="74384" y="1148140"/>
                </a:lnTo>
                <a:lnTo>
                  <a:pt x="111263" y="1171584"/>
                </a:lnTo>
                <a:lnTo>
                  <a:pt x="153075" y="1186523"/>
                </a:lnTo>
                <a:lnTo>
                  <a:pt x="198628" y="1191768"/>
                </a:lnTo>
                <a:lnTo>
                  <a:pt x="3434588" y="1191768"/>
                </a:lnTo>
                <a:lnTo>
                  <a:pt x="3480140" y="1186523"/>
                </a:lnTo>
                <a:lnTo>
                  <a:pt x="3521952" y="1171584"/>
                </a:lnTo>
                <a:lnTo>
                  <a:pt x="3558831" y="1148140"/>
                </a:lnTo>
                <a:lnTo>
                  <a:pt x="3589588" y="1117383"/>
                </a:lnTo>
                <a:lnTo>
                  <a:pt x="3613032" y="1080504"/>
                </a:lnTo>
                <a:lnTo>
                  <a:pt x="3627971" y="1038692"/>
                </a:lnTo>
                <a:lnTo>
                  <a:pt x="3633216" y="993140"/>
                </a:lnTo>
                <a:lnTo>
                  <a:pt x="3633216" y="198628"/>
                </a:lnTo>
                <a:lnTo>
                  <a:pt x="3627971" y="153075"/>
                </a:lnTo>
                <a:lnTo>
                  <a:pt x="3613032" y="111263"/>
                </a:lnTo>
                <a:lnTo>
                  <a:pt x="3589588" y="74384"/>
                </a:lnTo>
                <a:lnTo>
                  <a:pt x="3558831" y="43627"/>
                </a:lnTo>
                <a:lnTo>
                  <a:pt x="3521952" y="20183"/>
                </a:lnTo>
                <a:lnTo>
                  <a:pt x="3480140" y="5244"/>
                </a:lnTo>
                <a:lnTo>
                  <a:pt x="3434588" y="0"/>
                </a:lnTo>
                <a:close/>
              </a:path>
            </a:pathLst>
          </a:custGeom>
          <a:solidFill>
            <a:srgbClr val="B746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object 6"/>
          <p:cNvSpPr txBox="1">
            <a:spLocks/>
          </p:cNvSpPr>
          <p:nvPr/>
        </p:nvSpPr>
        <p:spPr>
          <a:xfrm>
            <a:off x="4587556" y="827443"/>
            <a:ext cx="30168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b="1" kern="0" dirty="0" smtClean="0">
                <a:latin typeface="Arial"/>
                <a:cs typeface="Arial"/>
              </a:rPr>
              <a:t>EDA</a:t>
            </a:r>
            <a:r>
              <a:rPr lang="en-US" sz="4800" b="1" kern="0" spc="-280" dirty="0" smtClean="0">
                <a:latin typeface="Arial"/>
                <a:cs typeface="Arial"/>
              </a:rPr>
              <a:t> </a:t>
            </a:r>
            <a:r>
              <a:rPr lang="en-US" sz="4800" b="1" kern="0" dirty="0" smtClean="0">
                <a:latin typeface="Arial"/>
                <a:cs typeface="Arial"/>
              </a:rPr>
              <a:t>WITH</a:t>
            </a:r>
            <a:endParaRPr lang="en-US" sz="48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90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7966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000" spc="-5" dirty="0" smtClean="0">
                <a:cs typeface="Segoe UI Light" panose="020B0502040204020203" pitchFamily="34" charset="0"/>
              </a:rPr>
              <a:t>You </a:t>
            </a:r>
            <a:r>
              <a:rPr lang="en-US" sz="2000" dirty="0">
                <a:cs typeface="Segoe UI Light" panose="020B0502040204020203" pitchFamily="34" charset="0"/>
              </a:rPr>
              <a:t>can </a:t>
            </a:r>
            <a:r>
              <a:rPr lang="en-US" sz="2000" spc="15" dirty="0">
                <a:cs typeface="Segoe UI Light" panose="020B0502040204020203" pitchFamily="34" charset="0"/>
              </a:rPr>
              <a:t>observe </a:t>
            </a:r>
            <a:r>
              <a:rPr lang="en-US" sz="2000" dirty="0">
                <a:cs typeface="Segoe UI Light" panose="020B0502040204020203" pitchFamily="34" charset="0"/>
              </a:rPr>
              <a:t>that </a:t>
            </a:r>
            <a:r>
              <a:rPr lang="en-US" sz="2000" spc="5" dirty="0">
                <a:cs typeface="Segoe UI Light" panose="020B0502040204020203" pitchFamily="34" charset="0"/>
              </a:rPr>
              <a:t> </a:t>
            </a:r>
            <a:r>
              <a:rPr lang="en-US" sz="2000" dirty="0">
                <a:cs typeface="Segoe UI Light" panose="020B0502040204020203" pitchFamily="34" charset="0"/>
              </a:rPr>
              <a:t>the </a:t>
            </a:r>
            <a:r>
              <a:rPr lang="en-US" sz="2000" spc="-5" dirty="0">
                <a:cs typeface="Segoe UI Light" panose="020B0502040204020203" pitchFamily="34" charset="0"/>
              </a:rPr>
              <a:t>success rate since </a:t>
            </a:r>
            <a:r>
              <a:rPr lang="en-US" sz="2000" dirty="0">
                <a:cs typeface="Segoe UI Light" panose="020B0502040204020203" pitchFamily="34" charset="0"/>
              </a:rPr>
              <a:t> </a:t>
            </a:r>
            <a:r>
              <a:rPr lang="en-US" sz="2000" spc="-5" dirty="0">
                <a:cs typeface="Segoe UI Light" panose="020B0502040204020203" pitchFamily="34" charset="0"/>
              </a:rPr>
              <a:t>2013 </a:t>
            </a:r>
            <a:r>
              <a:rPr lang="en-US" sz="2000" dirty="0">
                <a:cs typeface="Segoe UI Light" panose="020B0502040204020203" pitchFamily="34" charset="0"/>
              </a:rPr>
              <a:t>kept </a:t>
            </a:r>
            <a:r>
              <a:rPr lang="en-US" sz="2000" spc="-10" dirty="0">
                <a:cs typeface="Segoe UI Light" panose="020B0502040204020203" pitchFamily="34" charset="0"/>
              </a:rPr>
              <a:t>increasing </a:t>
            </a:r>
            <a:r>
              <a:rPr lang="en-US" sz="2000" dirty="0">
                <a:cs typeface="Segoe UI Light" panose="020B0502040204020203" pitchFamily="34" charset="0"/>
              </a:rPr>
              <a:t>till </a:t>
            </a:r>
            <a:r>
              <a:rPr lang="en-US" sz="2000" spc="-645" dirty="0">
                <a:cs typeface="Segoe UI Light" panose="020B0502040204020203" pitchFamily="34" charset="0"/>
              </a:rPr>
              <a:t> </a:t>
            </a:r>
            <a:r>
              <a:rPr lang="en-US" sz="2000" spc="-5" dirty="0" smtClean="0">
                <a:cs typeface="Segoe UI Light" panose="020B0502040204020203" pitchFamily="34" charset="0"/>
              </a:rPr>
              <a:t>2020.</a:t>
            </a:r>
            <a:endParaRPr lang="en-US" sz="2000" dirty="0"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0168" y="1629710"/>
            <a:ext cx="5975437" cy="42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288" y="143808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5" dirty="0">
                <a:solidFill>
                  <a:srgbClr val="1C1C1C"/>
                </a:solidFill>
                <a:cs typeface="Calibri"/>
              </a:rPr>
              <a:t>QUERY</a:t>
            </a:r>
            <a:r>
              <a:rPr lang="en-US" sz="1800" b="1" spc="-2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b="1" spc="-15" dirty="0">
                <a:solidFill>
                  <a:srgbClr val="1C1C1C"/>
                </a:solidFill>
                <a:cs typeface="Calibri"/>
              </a:rPr>
              <a:t>EXPLAINATION</a:t>
            </a:r>
            <a:endParaRPr lang="en-US" sz="1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800" dirty="0"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US" sz="1800" spc="-5" dirty="0">
                <a:solidFill>
                  <a:srgbClr val="1C1C1C"/>
                </a:solidFill>
                <a:cs typeface="Calibri"/>
              </a:rPr>
              <a:t>Using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the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15" dirty="0">
                <a:solidFill>
                  <a:srgbClr val="1C1C1C"/>
                </a:solidFill>
                <a:cs typeface="Calibri"/>
              </a:rPr>
              <a:t>word</a:t>
            </a:r>
            <a:r>
              <a:rPr lang="en-US" sz="1800" spc="2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b="1" i="1" spc="-5" dirty="0">
                <a:solidFill>
                  <a:srgbClr val="1C1C1C"/>
                </a:solidFill>
                <a:cs typeface="Calibri"/>
              </a:rPr>
              <a:t>DISTINCT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in</a:t>
            </a:r>
            <a:r>
              <a:rPr lang="en-US" sz="1800" spc="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the</a:t>
            </a:r>
            <a:r>
              <a:rPr lang="en-US" sz="1800" spc="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query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means</a:t>
            </a:r>
            <a:r>
              <a:rPr lang="en-US" sz="1800" spc="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that it will</a:t>
            </a:r>
            <a:r>
              <a:rPr lang="en-US" sz="18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only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show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Unique</a:t>
            </a:r>
            <a:r>
              <a:rPr lang="en-US" sz="18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values</a:t>
            </a:r>
            <a:r>
              <a:rPr lang="en-US" sz="1800" spc="-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5" dirty="0">
                <a:solidFill>
                  <a:srgbClr val="1C1C1C"/>
                </a:solidFill>
                <a:cs typeface="Calibri"/>
              </a:rPr>
              <a:t>in</a:t>
            </a:r>
            <a:r>
              <a:rPr lang="en-US" sz="1800" spc="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1C1C1C"/>
                </a:solidFill>
                <a:cs typeface="Calibri"/>
              </a:rPr>
              <a:t>the</a:t>
            </a:r>
            <a:r>
              <a:rPr lang="en-US" sz="1800" spc="2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b="1" i="1" spc="-5" dirty="0">
                <a:solidFill>
                  <a:srgbClr val="1C1C1C"/>
                </a:solidFill>
                <a:cs typeface="Calibri"/>
              </a:rPr>
              <a:t>Launch_Site</a:t>
            </a:r>
            <a:r>
              <a:rPr lang="en-US" sz="1800" b="1" i="1" spc="-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10" dirty="0">
                <a:solidFill>
                  <a:srgbClr val="1C1C1C"/>
                </a:solidFill>
                <a:cs typeface="Calibri"/>
              </a:rPr>
              <a:t>column</a:t>
            </a:r>
            <a:r>
              <a:rPr lang="en-US" sz="18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spc="-10" dirty="0">
                <a:solidFill>
                  <a:srgbClr val="1C1C1C"/>
                </a:solidFill>
                <a:cs typeface="Calibri"/>
              </a:rPr>
              <a:t>from</a:t>
            </a:r>
            <a:r>
              <a:rPr lang="en-US" sz="18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1800" b="1" i="1" spc="-5" dirty="0" smtClean="0">
                <a:solidFill>
                  <a:srgbClr val="1C1C1C"/>
                </a:solidFill>
                <a:cs typeface="Calibri"/>
              </a:rPr>
              <a:t>tblSpaceX.</a:t>
            </a:r>
            <a:endParaRPr lang="en-US" sz="18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object 5"/>
          <p:cNvSpPr/>
          <p:nvPr/>
        </p:nvSpPr>
        <p:spPr>
          <a:xfrm>
            <a:off x="3634421" y="2993760"/>
            <a:ext cx="4444453" cy="328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4077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/>
          <p:cNvSpPr/>
          <p:nvPr/>
        </p:nvSpPr>
        <p:spPr>
          <a:xfrm>
            <a:off x="1012484" y="2361363"/>
            <a:ext cx="10273127" cy="4300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0963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000" dirty="0">
              <a:latin typeface="Carlito"/>
              <a:cs typeface="Carlito"/>
            </a:endParaRPr>
          </a:p>
          <a:p>
            <a:pPr marL="12700" marR="5080">
              <a:spcBef>
                <a:spcPts val="1370"/>
              </a:spcBef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000" spc="-20" dirty="0" smtClean="0">
                <a:solidFill>
                  <a:srgbClr val="404040"/>
                </a:solidFill>
                <a:latin typeface="Carlito"/>
                <a:cs typeface="Carlito"/>
              </a:rPr>
              <a:t>sent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Mass From NASA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714663" y="3019471"/>
            <a:ext cx="6626296" cy="3006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4417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2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2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2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2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2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2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2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22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2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2434431" y="3105972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4243"/>
            <a:ext cx="1061477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2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 smtClean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200" spc="-25" dirty="0" smtClean="0">
                <a:solidFill>
                  <a:srgbClr val="404040"/>
                </a:solidFill>
                <a:latin typeface="Carlito"/>
                <a:cs typeface="Carlito"/>
              </a:rPr>
              <a:t>date</a:t>
            </a:r>
            <a:r>
              <a:rPr lang="en-US" sz="22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2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2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2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5" dirty="0" smtClean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spc="-5" dirty="0" smtClean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2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2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2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spc="-20" dirty="0" smtClean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smtClean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2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2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Ground Pad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3187130" y="3365844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7108"/>
            <a:ext cx="10425879" cy="4632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GridSearchCV </a:t>
            </a:r>
            <a:r>
              <a:rPr lang="en-US" sz="22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sz="2200" spc="-5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accuracy.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4319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 smtClean="0">
                <a:solidFill>
                  <a:srgbClr val="404040"/>
                </a:solidFill>
                <a:latin typeface="Carlito"/>
                <a:cs typeface="Carlito"/>
              </a:rPr>
              <a:t>non-inclusively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2199364" y="2997808"/>
            <a:ext cx="7507344" cy="316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769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r>
              <a:rPr lang="en-US" sz="2000" dirty="0" smtClean="0"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0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000" dirty="0" smtClean="0">
                <a:latin typeface="Carlito"/>
                <a:cs typeface="Carlito"/>
              </a:rPr>
              <a:t> </a:t>
            </a:r>
            <a:r>
              <a:rPr lang="en-US" sz="2000" spc="-20" dirty="0" smtClean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lang="en-US"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0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3298974" y="330306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4491" y="632041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5068081" cy="464617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5080">
              <a:lnSpc>
                <a:spcPct val="90100"/>
              </a:lnSpc>
              <a:spcBef>
                <a:spcPts val="3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000" dirty="0">
              <a:latin typeface="Carlito"/>
              <a:cs typeface="Carlito"/>
            </a:endParaRPr>
          </a:p>
          <a:p>
            <a:pPr marR="71120">
              <a:lnSpc>
                <a:spcPts val="2200"/>
              </a:lnSpc>
              <a:spcBef>
                <a:spcPts val="14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000" dirty="0">
              <a:latin typeface="Carlito"/>
              <a:cs typeface="Carlito"/>
            </a:endParaRPr>
          </a:p>
          <a:p>
            <a:pPr marR="27305">
              <a:lnSpc>
                <a:spcPts val="2210"/>
              </a:lnSpc>
              <a:spcBef>
                <a:spcPts val="1395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6027811" y="1387103"/>
            <a:ext cx="5619880" cy="4933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4464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R="5080">
              <a:spcBef>
                <a:spcPts val="3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1847651" y="3250647"/>
            <a:ext cx="8360319" cy="2685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079" y="631697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R="5080">
              <a:lnSpc>
                <a:spcPct val="91800"/>
              </a:lnSpc>
              <a:spcBef>
                <a:spcPts val="30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landing outcomes between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</a:t>
            </a:r>
            <a:r>
              <a:rPr lang="en-US" sz="2000" spc="-25" dirty="0" smtClean="0">
                <a:solidFill>
                  <a:srgbClr val="404040"/>
                </a:solidFill>
                <a:latin typeface="Carlito"/>
                <a:cs typeface="Carlito"/>
              </a:rPr>
              <a:t>inclusively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000" dirty="0">
              <a:latin typeface="Carlito"/>
              <a:cs typeface="Carlito"/>
            </a:endParaRPr>
          </a:p>
          <a:p>
            <a:pPr marR="464184">
              <a:lnSpc>
                <a:spcPct val="91800"/>
              </a:lnSpc>
              <a:spcBef>
                <a:spcPts val="1395"/>
              </a:spcBef>
            </a:pP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of landings</a:t>
            </a:r>
            <a:endParaRPr lang="en-US" sz="2000" dirty="0">
              <a:latin typeface="Carlito"/>
              <a:cs typeface="Carlito"/>
            </a:endParaRPr>
          </a:p>
          <a:p>
            <a:pPr marR="561975">
              <a:lnSpc>
                <a:spcPts val="2300"/>
              </a:lnSpc>
              <a:spcBef>
                <a:spcPts val="1160"/>
              </a:spcBef>
            </a:pP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period.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66782"/>
            <a:ext cx="10943268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6078" y="633273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8034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marR="5080" indent="0">
              <a:lnSpc>
                <a:spcPts val="2290"/>
              </a:lnSpc>
              <a:spcBef>
                <a:spcPts val="270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Sites’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770011" y="2504779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1338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ts val="2305"/>
              </a:lnSpc>
              <a:spcBef>
                <a:spcPts val="100"/>
              </a:spcBef>
            </a:pP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2000" dirty="0">
              <a:latin typeface="Carlito"/>
              <a:cs typeface="Carlito"/>
            </a:endParaRPr>
          </a:p>
          <a:p>
            <a:pPr>
              <a:lnSpc>
                <a:spcPts val="2305"/>
              </a:lnSpc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labeled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770011" y="3237380"/>
            <a:ext cx="4733823" cy="322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834" y="3258387"/>
            <a:ext cx="5354759" cy="31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770" y="635918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4092"/>
            <a:ext cx="1068796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R="5080" algn="just">
              <a:lnSpc>
                <a:spcPct val="80000"/>
              </a:lnSpc>
              <a:spcBef>
                <a:spcPts val="585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Key Location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124" y="2514964"/>
            <a:ext cx="7869487" cy="1805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79" y="4382854"/>
            <a:ext cx="4290432" cy="2347163"/>
          </a:xfrm>
          <a:prstGeom prst="rect">
            <a:avLst/>
          </a:prstGeom>
        </p:spPr>
      </p:pic>
      <p:pic>
        <p:nvPicPr>
          <p:cNvPr id="7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252" y="2514964"/>
            <a:ext cx="2830068" cy="3764128"/>
          </a:xfrm>
          <a:prstGeom prst="rect">
            <a:avLst/>
          </a:prstGeom>
        </p:spPr>
      </p:pic>
      <p:pic>
        <p:nvPicPr>
          <p:cNvPr id="9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2858" y="4376178"/>
            <a:ext cx="3042248" cy="2387951"/>
          </a:xfrm>
          <a:prstGeom prst="rect">
            <a:avLst/>
          </a:prstGeom>
        </p:spPr>
      </p:pic>
      <p:sp>
        <p:nvSpPr>
          <p:cNvPr id="10" name="object 9"/>
          <p:cNvSpPr txBox="1"/>
          <p:nvPr/>
        </p:nvSpPr>
        <p:spPr>
          <a:xfrm>
            <a:off x="7328645" y="4435427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10" dirty="0">
                <a:solidFill>
                  <a:srgbClr val="1C1C1C"/>
                </a:solidFill>
                <a:cs typeface="Calibri"/>
              </a:rPr>
              <a:t>Distance</a:t>
            </a:r>
            <a:r>
              <a:rPr b="1" i="1" spc="-4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to</a:t>
            </a:r>
            <a:endParaRPr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b="1" i="1" spc="-5" dirty="0">
                <a:solidFill>
                  <a:srgbClr val="1C1C1C"/>
                </a:solidFill>
                <a:cs typeface="Calibri"/>
              </a:rPr>
              <a:t>closest</a:t>
            </a:r>
            <a:r>
              <a:rPr b="1" i="1" spc="-70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5" dirty="0">
                <a:solidFill>
                  <a:srgbClr val="1C1C1C"/>
                </a:solidFill>
                <a:cs typeface="Calibri"/>
              </a:rPr>
              <a:t>Highway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9520705" y="3647133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10" dirty="0">
                <a:solidFill>
                  <a:srgbClr val="1C1C1C"/>
                </a:solidFill>
                <a:cs typeface="Calibri"/>
              </a:rPr>
              <a:t>Distance</a:t>
            </a:r>
            <a:r>
              <a:rPr b="1" i="1" spc="-4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to</a:t>
            </a:r>
            <a:endParaRPr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b="1" i="1" spc="-5" dirty="0">
                <a:solidFill>
                  <a:srgbClr val="1C1C1C"/>
                </a:solidFill>
                <a:cs typeface="Calibri"/>
              </a:rPr>
              <a:t>closest</a:t>
            </a:r>
            <a:r>
              <a:rPr b="1" i="1" spc="-7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b="1" i="1" spc="-5" dirty="0" smtClean="0">
                <a:solidFill>
                  <a:srgbClr val="1C1C1C"/>
                </a:solidFill>
                <a:cs typeface="Calibri"/>
              </a:rPr>
              <a:t>coastline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3765806" y="6139873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10" dirty="0">
                <a:solidFill>
                  <a:srgbClr val="1C1C1C"/>
                </a:solidFill>
                <a:cs typeface="Calibri"/>
              </a:rPr>
              <a:t>Distance</a:t>
            </a:r>
            <a:r>
              <a:rPr b="1" i="1" spc="-4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to</a:t>
            </a:r>
            <a:endParaRPr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lang="en-US" b="1" i="1" spc="-5" dirty="0" smtClean="0">
                <a:solidFill>
                  <a:srgbClr val="1C1C1C"/>
                </a:solidFill>
                <a:cs typeface="Calibri"/>
              </a:rPr>
              <a:t>City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369252" y="4722764"/>
            <a:ext cx="1556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10" dirty="0">
                <a:solidFill>
                  <a:srgbClr val="1C1C1C"/>
                </a:solidFill>
                <a:cs typeface="Calibri"/>
              </a:rPr>
              <a:t>Distance</a:t>
            </a:r>
            <a:r>
              <a:rPr b="1" i="1" spc="-4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to</a:t>
            </a:r>
            <a:endParaRPr dirty="0">
              <a:solidFill>
                <a:prstClr val="black"/>
              </a:solidFill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lang="en-US" b="1" i="1" spc="-5" dirty="0" smtClean="0">
                <a:solidFill>
                  <a:srgbClr val="1C1C1C"/>
                </a:solidFill>
                <a:cs typeface="Calibri"/>
              </a:rPr>
              <a:t>Railway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67543"/>
            <a:ext cx="566084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Background: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Commercial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Age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is</a:t>
            </a:r>
            <a:r>
              <a:rPr lang="en-US" sz="1800" spc="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Here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US" sz="18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US" sz="18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18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wants </a:t>
            </a:r>
            <a:r>
              <a:rPr lang="en-US" sz="18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chemeClr val="tx1"/>
                </a:solidFill>
                <a:latin typeface="Carlito"/>
                <a:cs typeface="Carlito"/>
              </a:rPr>
              <a:t>compete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Space</a:t>
            </a:r>
            <a:r>
              <a:rPr lang="en-US" sz="1800" spc="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X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Problems: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0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2000" spc="-25" dirty="0" smtClean="0">
                <a:solidFill>
                  <a:schemeClr val="tx1"/>
                </a:solidFill>
                <a:latin typeface="Carlito"/>
                <a:cs typeface="Carlito"/>
              </a:rPr>
              <a:t>has given the task </a:t>
            </a:r>
            <a:r>
              <a:rPr lang="en-US" sz="2000" spc="-30" dirty="0" smtClean="0">
                <a:solidFill>
                  <a:schemeClr val="tx1"/>
                </a:solidFill>
                <a:latin typeface="Carlito"/>
                <a:cs typeface="Carlito"/>
              </a:rPr>
              <a:t>to observe the historical launch data and using it, </a:t>
            </a:r>
            <a:r>
              <a:rPr lang="en-US" sz="2000" spc="-25" dirty="0" smtClean="0">
                <a:solidFill>
                  <a:schemeClr val="tx1"/>
                </a:solidFill>
                <a:latin typeface="Carlito"/>
                <a:cs typeface="Carlito"/>
              </a:rPr>
              <a:t>train </a:t>
            </a:r>
            <a:r>
              <a:rPr lang="en-US" sz="2000" spc="-5" dirty="0">
                <a:solidFill>
                  <a:schemeClr val="tx1"/>
                </a:solidFill>
                <a:latin typeface="Carlito"/>
                <a:cs typeface="Carlito"/>
              </a:rPr>
              <a:t>a machine learning model </a:t>
            </a:r>
            <a:r>
              <a:rPr lang="en-US" sz="2000" spc="-6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000" spc="-20" dirty="0" smtClean="0">
                <a:solidFill>
                  <a:schemeClr val="tx1"/>
                </a:solidFill>
                <a:latin typeface="Carlito"/>
                <a:cs typeface="Carlito"/>
              </a:rPr>
              <a:t>predict </a:t>
            </a:r>
            <a:r>
              <a:rPr lang="en-US" sz="20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000" spc="-25" dirty="0">
                <a:solidFill>
                  <a:schemeClr val="tx1"/>
                </a:solidFill>
                <a:latin typeface="Carlito"/>
                <a:cs typeface="Carlito"/>
              </a:rPr>
              <a:t>Stage </a:t>
            </a:r>
            <a:r>
              <a:rPr lang="en-US" sz="2000" spc="-5" dirty="0">
                <a:solidFill>
                  <a:schemeClr val="tx1"/>
                </a:solidFill>
                <a:latin typeface="Carlito"/>
                <a:cs typeface="Carlito"/>
              </a:rPr>
              <a:t>1</a:t>
            </a:r>
            <a:r>
              <a:rPr lang="en-US" sz="2000" spc="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000" spc="-25" dirty="0" smtClean="0">
                <a:solidFill>
                  <a:schemeClr val="tx1"/>
                </a:solidFill>
                <a:latin typeface="Carlito"/>
                <a:cs typeface="Carlito"/>
              </a:rPr>
              <a:t>recovery.</a:t>
            </a:r>
            <a:endParaRPr lang="en-US" sz="2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77" y="1412484"/>
            <a:ext cx="4048095" cy="44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8034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marR="5080" indent="0">
              <a:spcBef>
                <a:spcPts val="340"/>
              </a:spcBef>
              <a:buNone/>
            </a:pPr>
            <a:r>
              <a:rPr lang="en-US" sz="2000" spc="-5" dirty="0">
                <a:latin typeface="Carlito"/>
                <a:cs typeface="Carlito"/>
              </a:rPr>
              <a:t>This is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5" dirty="0">
                <a:latin typeface="Carlito"/>
                <a:cs typeface="Carlito"/>
              </a:rPr>
              <a:t>distribution of successful </a:t>
            </a:r>
            <a:r>
              <a:rPr lang="en-US" sz="2000" dirty="0">
                <a:latin typeface="Carlito"/>
                <a:cs typeface="Carlito"/>
              </a:rPr>
              <a:t>landings </a:t>
            </a:r>
            <a:r>
              <a:rPr lang="en-US" sz="2000" spc="-20" dirty="0">
                <a:latin typeface="Carlito"/>
                <a:cs typeface="Carlito"/>
              </a:rPr>
              <a:t>across </a:t>
            </a:r>
            <a:r>
              <a:rPr lang="en-US" sz="2000" dirty="0">
                <a:latin typeface="Carlito"/>
                <a:cs typeface="Carlito"/>
              </a:rPr>
              <a:t>all launch </a:t>
            </a:r>
            <a:r>
              <a:rPr lang="en-US" sz="2000" spc="-20" dirty="0">
                <a:latin typeface="Carlito"/>
                <a:cs typeface="Carlito"/>
              </a:rPr>
              <a:t>sites. </a:t>
            </a:r>
            <a:r>
              <a:rPr lang="en-US" sz="2000" spc="-5" dirty="0">
                <a:latin typeface="Carlito"/>
                <a:cs typeface="Carlito"/>
              </a:rPr>
              <a:t>CCAFS </a:t>
            </a:r>
            <a:r>
              <a:rPr lang="en-US" sz="2000" spc="-10" dirty="0">
                <a:latin typeface="Carlito"/>
                <a:cs typeface="Carlito"/>
              </a:rPr>
              <a:t>LC-40 </a:t>
            </a:r>
            <a:r>
              <a:rPr lang="en-US" sz="2000" spc="-5" dirty="0">
                <a:latin typeface="Carlito"/>
                <a:cs typeface="Carlito"/>
              </a:rPr>
              <a:t>is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5" dirty="0">
                <a:latin typeface="Carlito"/>
                <a:cs typeface="Carlito"/>
              </a:rPr>
              <a:t>old name of  CCAFS SLC-40 </a:t>
            </a:r>
            <a:r>
              <a:rPr lang="en-US" sz="2000" dirty="0">
                <a:latin typeface="Carlito"/>
                <a:cs typeface="Carlito"/>
              </a:rPr>
              <a:t>so </a:t>
            </a:r>
            <a:r>
              <a:rPr lang="en-US" sz="2000" spc="-5" dirty="0">
                <a:latin typeface="Carlito"/>
                <a:cs typeface="Carlito"/>
              </a:rPr>
              <a:t>CCAFS </a:t>
            </a:r>
            <a:r>
              <a:rPr lang="en-US" sz="2000" dirty="0">
                <a:latin typeface="Carlito"/>
                <a:cs typeface="Carlito"/>
              </a:rPr>
              <a:t>and </a:t>
            </a:r>
            <a:r>
              <a:rPr lang="en-US" sz="2000" spc="-5" dirty="0">
                <a:latin typeface="Carlito"/>
                <a:cs typeface="Carlito"/>
              </a:rPr>
              <a:t>KSC </a:t>
            </a:r>
            <a:r>
              <a:rPr lang="en-US" sz="2000" spc="-35" dirty="0">
                <a:latin typeface="Carlito"/>
                <a:cs typeface="Carlito"/>
              </a:rPr>
              <a:t>have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5" dirty="0">
                <a:latin typeface="Carlito"/>
                <a:cs typeface="Carlito"/>
              </a:rPr>
              <a:t>same amount </a:t>
            </a:r>
            <a:r>
              <a:rPr lang="en-US" sz="2000" dirty="0">
                <a:latin typeface="Carlito"/>
                <a:cs typeface="Carlito"/>
              </a:rPr>
              <a:t>of </a:t>
            </a:r>
            <a:r>
              <a:rPr lang="en-US" sz="2000" spc="-5" dirty="0">
                <a:latin typeface="Carlito"/>
                <a:cs typeface="Carlito"/>
              </a:rPr>
              <a:t>successful landings, but </a:t>
            </a:r>
            <a:r>
              <a:rPr lang="en-US" sz="2000" dirty="0">
                <a:latin typeface="Carlito"/>
                <a:cs typeface="Carlito"/>
              </a:rPr>
              <a:t>a majority of the  </a:t>
            </a:r>
            <a:r>
              <a:rPr lang="en-US" sz="2000" spc="-5" dirty="0">
                <a:latin typeface="Carlito"/>
                <a:cs typeface="Carlito"/>
              </a:rPr>
              <a:t>successful </a:t>
            </a:r>
            <a:r>
              <a:rPr lang="en-US" sz="2000" dirty="0">
                <a:latin typeface="Carlito"/>
                <a:cs typeface="Carlito"/>
              </a:rPr>
              <a:t>landings </a:t>
            </a:r>
            <a:r>
              <a:rPr lang="en-US" sz="2000" spc="-5" dirty="0">
                <a:latin typeface="Carlito"/>
                <a:cs typeface="Carlito"/>
              </a:rPr>
              <a:t>where </a:t>
            </a:r>
            <a:r>
              <a:rPr lang="en-US" sz="2000" spc="-20" dirty="0">
                <a:latin typeface="Carlito"/>
                <a:cs typeface="Carlito"/>
              </a:rPr>
              <a:t>performed </a:t>
            </a:r>
            <a:r>
              <a:rPr lang="en-US" sz="2000" spc="-25" dirty="0">
                <a:latin typeface="Carlito"/>
                <a:cs typeface="Carlito"/>
              </a:rPr>
              <a:t>before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5" dirty="0">
                <a:latin typeface="Carlito"/>
                <a:cs typeface="Carlito"/>
              </a:rPr>
              <a:t>name </a:t>
            </a:r>
            <a:r>
              <a:rPr lang="en-US" sz="2000" dirty="0">
                <a:latin typeface="Carlito"/>
                <a:cs typeface="Carlito"/>
              </a:rPr>
              <a:t>change. </a:t>
            </a:r>
            <a:r>
              <a:rPr lang="en-US" sz="2000" spc="-40" dirty="0">
                <a:latin typeface="Carlito"/>
                <a:cs typeface="Carlito"/>
              </a:rPr>
              <a:t>VAFB </a:t>
            </a:r>
            <a:r>
              <a:rPr lang="en-US" sz="2000" spc="-5" dirty="0">
                <a:latin typeface="Carlito"/>
                <a:cs typeface="Carlito"/>
              </a:rPr>
              <a:t>has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20" dirty="0">
                <a:latin typeface="Carlito"/>
                <a:cs typeface="Carlito"/>
              </a:rPr>
              <a:t>smallest share </a:t>
            </a:r>
            <a:r>
              <a:rPr lang="en-US" sz="2000" spc="-5" dirty="0">
                <a:latin typeface="Carlito"/>
                <a:cs typeface="Carlito"/>
              </a:rPr>
              <a:t>of successful  </a:t>
            </a:r>
            <a:r>
              <a:rPr lang="en-US" sz="2000" dirty="0">
                <a:latin typeface="Carlito"/>
                <a:cs typeface="Carlito"/>
              </a:rPr>
              <a:t>landings. </a:t>
            </a:r>
            <a:r>
              <a:rPr lang="en-US" sz="2000" spc="-5" dirty="0">
                <a:latin typeface="Carlito"/>
                <a:cs typeface="Carlito"/>
              </a:rPr>
              <a:t>This </a:t>
            </a:r>
            <a:r>
              <a:rPr lang="en-US" sz="2000" spc="-25" dirty="0">
                <a:latin typeface="Carlito"/>
                <a:cs typeface="Carlito"/>
              </a:rPr>
              <a:t>may </a:t>
            </a:r>
            <a:r>
              <a:rPr lang="en-US" sz="2000" dirty="0">
                <a:latin typeface="Carlito"/>
                <a:cs typeface="Carlito"/>
              </a:rPr>
              <a:t>be due </a:t>
            </a:r>
            <a:r>
              <a:rPr lang="en-US" sz="2000" spc="-20" dirty="0">
                <a:latin typeface="Carlito"/>
                <a:cs typeface="Carlito"/>
              </a:rPr>
              <a:t>to </a:t>
            </a:r>
            <a:r>
              <a:rPr lang="en-US" sz="2000" spc="-5" dirty="0">
                <a:latin typeface="Carlito"/>
                <a:cs typeface="Carlito"/>
              </a:rPr>
              <a:t>smaller sample </a:t>
            </a:r>
            <a:r>
              <a:rPr lang="en-US" sz="2000" dirty="0">
                <a:latin typeface="Carlito"/>
                <a:cs typeface="Carlito"/>
              </a:rPr>
              <a:t>and </a:t>
            </a:r>
            <a:r>
              <a:rPr lang="en-US" sz="2000" spc="-5" dirty="0">
                <a:latin typeface="Carlito"/>
                <a:cs typeface="Carlito"/>
              </a:rPr>
              <a:t>increase in </a:t>
            </a:r>
            <a:r>
              <a:rPr lang="en-US" sz="2000" spc="-15" dirty="0">
                <a:latin typeface="Carlito"/>
                <a:cs typeface="Carlito"/>
              </a:rPr>
              <a:t>difficulty </a:t>
            </a:r>
            <a:r>
              <a:rPr lang="en-US" sz="2000" spc="-5" dirty="0">
                <a:latin typeface="Carlito"/>
                <a:cs typeface="Carlito"/>
              </a:rPr>
              <a:t>of </a:t>
            </a:r>
            <a:r>
              <a:rPr lang="en-US" sz="2000" dirty="0">
                <a:latin typeface="Carlito"/>
                <a:cs typeface="Carlito"/>
              </a:rPr>
              <a:t>launching </a:t>
            </a:r>
            <a:r>
              <a:rPr lang="en-US" sz="2000" spc="-5" dirty="0">
                <a:latin typeface="Carlito"/>
                <a:cs typeface="Carlito"/>
              </a:rPr>
              <a:t>in </a:t>
            </a:r>
            <a:r>
              <a:rPr lang="en-US" sz="2000" dirty="0">
                <a:latin typeface="Carlito"/>
                <a:cs typeface="Carlito"/>
              </a:rPr>
              <a:t>the </a:t>
            </a:r>
            <a:r>
              <a:rPr lang="en-US" sz="2000" spc="-25" dirty="0">
                <a:latin typeface="Carlito"/>
                <a:cs typeface="Carlito"/>
              </a:rPr>
              <a:t>west</a:t>
            </a:r>
            <a:r>
              <a:rPr lang="en-US" sz="2000" spc="-65" dirty="0">
                <a:latin typeface="Carlito"/>
                <a:cs typeface="Carlito"/>
              </a:rPr>
              <a:t> </a:t>
            </a:r>
            <a:r>
              <a:rPr lang="en-US" sz="2000" spc="-10" dirty="0">
                <a:latin typeface="Carlito"/>
                <a:cs typeface="Carlito"/>
              </a:rPr>
              <a:t>coast.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Launches Across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7227" y="3014506"/>
            <a:ext cx="7691229" cy="3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5" dirty="0">
                <a:latin typeface="Carlito"/>
                <a:cs typeface="Carlito"/>
              </a:rPr>
              <a:t>KSC LC-39A has </a:t>
            </a:r>
            <a:r>
              <a:rPr lang="en-US" sz="2400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highest </a:t>
            </a:r>
            <a:r>
              <a:rPr lang="en-US" sz="2400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dirty="0">
                <a:latin typeface="Carlito"/>
                <a:cs typeface="Carlito"/>
              </a:rPr>
              <a:t>10 </a:t>
            </a:r>
            <a:r>
              <a:rPr lang="en-US" sz="2400" spc="-5" dirty="0">
                <a:latin typeface="Carlito"/>
                <a:cs typeface="Carlito"/>
              </a:rPr>
              <a:t>successful </a:t>
            </a:r>
            <a:r>
              <a:rPr lang="en-US" sz="2400" dirty="0">
                <a:latin typeface="Carlito"/>
                <a:cs typeface="Carlito"/>
              </a:rPr>
              <a:t>landings and 3 </a:t>
            </a:r>
            <a:r>
              <a:rPr lang="en-US" sz="2400" spc="-20" dirty="0">
                <a:latin typeface="Carlito"/>
                <a:cs typeface="Carlito"/>
              </a:rPr>
              <a:t>failed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landings</a:t>
            </a:r>
            <a:r>
              <a:rPr lang="en-US" sz="2400" dirty="0" smtClean="0">
                <a:latin typeface="Carlito"/>
                <a:cs typeface="Carlito"/>
              </a:rPr>
              <a:t>. Blue color is success.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847" y="2720223"/>
            <a:ext cx="5523162" cy="35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61898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35" dirty="0">
                <a:solidFill>
                  <a:srgbClr val="1C1C1C"/>
                </a:solidFill>
                <a:cs typeface="Calibri"/>
              </a:rPr>
              <a:t>We</a:t>
            </a:r>
            <a:r>
              <a:rPr lang="en-US" sz="240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can</a:t>
            </a:r>
            <a:r>
              <a:rPr lang="en-US" sz="2400" spc="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Calibri"/>
              </a:rPr>
              <a:t>see </a:t>
            </a:r>
            <a:r>
              <a:rPr lang="en-US" sz="2400" dirty="0">
                <a:solidFill>
                  <a:srgbClr val="1C1C1C"/>
                </a:solidFill>
                <a:cs typeface="Calibri"/>
              </a:rPr>
              <a:t>the</a:t>
            </a:r>
            <a:r>
              <a:rPr lang="en-US" sz="2400" spc="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success</a:t>
            </a:r>
            <a:r>
              <a:rPr lang="en-US" sz="2400" spc="3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rates</a:t>
            </a:r>
            <a:r>
              <a:rPr lang="en-US" sz="24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for</a:t>
            </a:r>
            <a:r>
              <a:rPr lang="en-US" sz="240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low</a:t>
            </a:r>
            <a:r>
              <a:rPr lang="en-US" sz="2400" spc="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weighted</a:t>
            </a:r>
            <a:r>
              <a:rPr lang="en-US" sz="2400" spc="2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Calibri"/>
              </a:rPr>
              <a:t>payloads</a:t>
            </a:r>
            <a:r>
              <a:rPr lang="en-US" sz="24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Calibri"/>
              </a:rPr>
              <a:t>is</a:t>
            </a:r>
            <a:r>
              <a:rPr lang="en-US" sz="2400" spc="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Calibri"/>
              </a:rPr>
              <a:t>higher</a:t>
            </a:r>
            <a:r>
              <a:rPr lang="en-US" sz="2400" spc="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Calibri"/>
              </a:rPr>
              <a:t>than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1C1C1C"/>
                </a:solidFill>
                <a:cs typeface="Calibri"/>
              </a:rPr>
              <a:t>the</a:t>
            </a:r>
            <a:r>
              <a:rPr lang="en-US" sz="2400" spc="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1C1C1C"/>
                </a:solidFill>
                <a:cs typeface="Calibri"/>
              </a:rPr>
              <a:t>heavy</a:t>
            </a:r>
            <a:r>
              <a:rPr lang="en-US" sz="2400" spc="-15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weighted</a:t>
            </a:r>
            <a:r>
              <a:rPr lang="en-US" sz="2400" spc="20" dirty="0">
                <a:solidFill>
                  <a:srgbClr val="1C1C1C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1C1C1C"/>
                </a:solidFill>
                <a:cs typeface="Calibri"/>
              </a:rPr>
              <a:t>payloads</a:t>
            </a:r>
            <a:endParaRPr lang="en-US" sz="2400" dirty="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190920"/>
            <a:ext cx="10515600" cy="896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dirty="0">
                <a:solidFill>
                  <a:srgbClr val="0B49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Payload vs. Launch Outcome scatter plot for all sites, with different payload selected in the range slider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839825" y="1574332"/>
            <a:ext cx="349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10" dirty="0">
                <a:solidFill>
                  <a:srgbClr val="1C1C1C"/>
                </a:solidFill>
                <a:cs typeface="Calibri"/>
              </a:rPr>
              <a:t>Low</a:t>
            </a:r>
            <a:r>
              <a:rPr b="1" i="1" spc="-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Weighted </a:t>
            </a:r>
            <a:r>
              <a:rPr b="1" i="1" spc="-5" dirty="0">
                <a:solidFill>
                  <a:srgbClr val="1C1C1C"/>
                </a:solidFill>
                <a:cs typeface="Calibri"/>
              </a:rPr>
              <a:t>Payload</a:t>
            </a:r>
            <a:r>
              <a:rPr b="1" i="1" spc="-10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20" dirty="0">
                <a:solidFill>
                  <a:srgbClr val="1C1C1C"/>
                </a:solidFill>
                <a:cs typeface="Calibri"/>
              </a:rPr>
              <a:t>0kg</a:t>
            </a:r>
            <a:r>
              <a:rPr b="1" i="1" spc="-10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dirty="0">
                <a:solidFill>
                  <a:srgbClr val="1C1C1C"/>
                </a:solidFill>
                <a:cs typeface="Calibri"/>
              </a:rPr>
              <a:t>–</a:t>
            </a:r>
            <a:r>
              <a:rPr b="1" i="1" spc="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0" dirty="0">
                <a:solidFill>
                  <a:srgbClr val="1C1C1C"/>
                </a:solidFill>
                <a:cs typeface="Calibri"/>
              </a:rPr>
              <a:t>4000kg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7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6" y="2020429"/>
            <a:ext cx="5588400" cy="2731524"/>
          </a:xfrm>
          <a:prstGeom prst="rect">
            <a:avLst/>
          </a:prstGeom>
        </p:spPr>
      </p:pic>
      <p:pic>
        <p:nvPicPr>
          <p:cNvPr id="8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9728" y="2020429"/>
            <a:ext cx="5984505" cy="2909289"/>
          </a:xfrm>
          <a:prstGeom prst="rect">
            <a:avLst/>
          </a:prstGeom>
        </p:spPr>
      </p:pic>
      <p:sp>
        <p:nvSpPr>
          <p:cNvPr id="9" name="object 8"/>
          <p:cNvSpPr txBox="1"/>
          <p:nvPr/>
        </p:nvSpPr>
        <p:spPr>
          <a:xfrm>
            <a:off x="6547484" y="1574332"/>
            <a:ext cx="417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dirty="0">
                <a:solidFill>
                  <a:srgbClr val="1C1C1C"/>
                </a:solidFill>
                <a:cs typeface="Calibri"/>
              </a:rPr>
              <a:t>Heavy</a:t>
            </a:r>
            <a:r>
              <a:rPr b="1" i="1" spc="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5" dirty="0">
                <a:solidFill>
                  <a:srgbClr val="1C1C1C"/>
                </a:solidFill>
                <a:cs typeface="Calibri"/>
              </a:rPr>
              <a:t>Weighted </a:t>
            </a:r>
            <a:r>
              <a:rPr b="1" i="1" spc="-5" dirty="0">
                <a:solidFill>
                  <a:srgbClr val="1C1C1C"/>
                </a:solidFill>
                <a:cs typeface="Calibri"/>
              </a:rPr>
              <a:t>Payload</a:t>
            </a:r>
            <a:r>
              <a:rPr b="1" i="1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0" dirty="0">
                <a:solidFill>
                  <a:srgbClr val="1C1C1C"/>
                </a:solidFill>
                <a:cs typeface="Calibri"/>
              </a:rPr>
              <a:t>4000kg</a:t>
            </a:r>
            <a:r>
              <a:rPr b="1" i="1" spc="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dirty="0">
                <a:solidFill>
                  <a:srgbClr val="1C1C1C"/>
                </a:solidFill>
                <a:cs typeface="Calibri"/>
              </a:rPr>
              <a:t>–</a:t>
            </a:r>
            <a:r>
              <a:rPr b="1" i="1" spc="-5" dirty="0">
                <a:solidFill>
                  <a:srgbClr val="1C1C1C"/>
                </a:solidFill>
                <a:cs typeface="Calibri"/>
              </a:rPr>
              <a:t> </a:t>
            </a:r>
            <a:r>
              <a:rPr b="1" i="1" spc="-10" dirty="0">
                <a:solidFill>
                  <a:srgbClr val="1C1C1C"/>
                </a:solidFill>
                <a:cs typeface="Calibri"/>
              </a:rPr>
              <a:t>10000kg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673" y="638114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17785"/>
            <a:ext cx="10604723" cy="3897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spc="-5" dirty="0">
                <a:latin typeface="Carlito"/>
                <a:cs typeface="Carlito"/>
              </a:rPr>
              <a:t>All models had virtually the </a:t>
            </a:r>
            <a:r>
              <a:rPr lang="en-US" sz="2000" spc="-10" dirty="0">
                <a:latin typeface="Carlito"/>
                <a:cs typeface="Carlito"/>
              </a:rPr>
              <a:t>same </a:t>
            </a:r>
            <a:r>
              <a:rPr lang="en-US" sz="2000" spc="-20" dirty="0">
                <a:latin typeface="Carlito"/>
                <a:cs typeface="Carlito"/>
              </a:rPr>
              <a:t>accuracy </a:t>
            </a:r>
            <a:r>
              <a:rPr lang="en-US" sz="2000" spc="-5" dirty="0">
                <a:latin typeface="Carlito"/>
                <a:cs typeface="Carlito"/>
              </a:rPr>
              <a:t>on </a:t>
            </a:r>
            <a:r>
              <a:rPr lang="en-US" sz="2000" spc="-5" dirty="0" smtClean="0">
                <a:latin typeface="Carlito"/>
                <a:cs typeface="Carlito"/>
              </a:rPr>
              <a:t>the test </a:t>
            </a:r>
            <a:r>
              <a:rPr lang="en-US" sz="2000" spc="-20" dirty="0">
                <a:latin typeface="Carlito"/>
                <a:cs typeface="Carlito"/>
              </a:rPr>
              <a:t>set </a:t>
            </a:r>
            <a:r>
              <a:rPr lang="en-US" sz="2000" spc="-15" dirty="0">
                <a:latin typeface="Carlito"/>
                <a:cs typeface="Carlito"/>
              </a:rPr>
              <a:t>at </a:t>
            </a:r>
            <a:r>
              <a:rPr lang="en-US" sz="2000" spc="-20" dirty="0">
                <a:latin typeface="Carlito"/>
                <a:cs typeface="Carlito"/>
              </a:rPr>
              <a:t>83.33% </a:t>
            </a:r>
            <a:r>
              <a:rPr lang="en-US" sz="2000" spc="-45" dirty="0">
                <a:latin typeface="Carlito"/>
                <a:cs typeface="Carlito"/>
              </a:rPr>
              <a:t>accuracy. </a:t>
            </a:r>
            <a:endParaRPr lang="en-US" sz="2000" spc="-45" dirty="0" smtClean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Carlito"/>
                <a:cs typeface="Carlito"/>
              </a:rPr>
              <a:t>It </a:t>
            </a:r>
            <a:r>
              <a:rPr lang="en-US" sz="2000" spc="-5" dirty="0">
                <a:latin typeface="Carlito"/>
                <a:cs typeface="Carlito"/>
              </a:rPr>
              <a:t>should be </a:t>
            </a:r>
            <a:r>
              <a:rPr lang="en-US" sz="2000" spc="-15" dirty="0">
                <a:latin typeface="Carlito"/>
                <a:cs typeface="Carlito"/>
              </a:rPr>
              <a:t>noted </a:t>
            </a:r>
            <a:r>
              <a:rPr lang="en-US" sz="2000" spc="-10" dirty="0">
                <a:latin typeface="Carlito"/>
                <a:cs typeface="Carlito"/>
              </a:rPr>
              <a:t>that </a:t>
            </a:r>
            <a:r>
              <a:rPr lang="en-US" sz="2000" spc="-20" dirty="0">
                <a:latin typeface="Carlito"/>
                <a:cs typeface="Carlito"/>
              </a:rPr>
              <a:t>test size </a:t>
            </a:r>
            <a:r>
              <a:rPr lang="en-US" sz="2000" dirty="0">
                <a:latin typeface="Carlito"/>
                <a:cs typeface="Carlito"/>
              </a:rPr>
              <a:t>is </a:t>
            </a:r>
            <a:r>
              <a:rPr lang="en-US" sz="2000" spc="-5" dirty="0">
                <a:latin typeface="Carlito"/>
                <a:cs typeface="Carlito"/>
              </a:rPr>
              <a:t>small </a:t>
            </a:r>
            <a:r>
              <a:rPr lang="en-US" sz="2000" spc="-15" dirty="0">
                <a:latin typeface="Carlito"/>
                <a:cs typeface="Carlito"/>
              </a:rPr>
              <a:t>at </a:t>
            </a:r>
            <a:r>
              <a:rPr lang="en-US" sz="2000" spc="-5" dirty="0">
                <a:latin typeface="Carlito"/>
                <a:cs typeface="Carlito"/>
              </a:rPr>
              <a:t>only </a:t>
            </a:r>
            <a:r>
              <a:rPr lang="en-US" sz="2000" spc="-10" dirty="0">
                <a:latin typeface="Carlito"/>
                <a:cs typeface="Carlito"/>
              </a:rPr>
              <a:t>sample </a:t>
            </a:r>
            <a:r>
              <a:rPr lang="en-US" sz="2000" spc="-20" dirty="0">
                <a:latin typeface="Carlito"/>
                <a:cs typeface="Carlito"/>
              </a:rPr>
              <a:t>size </a:t>
            </a:r>
            <a:r>
              <a:rPr lang="en-US" sz="2000" spc="-5" dirty="0">
                <a:latin typeface="Carlito"/>
                <a:cs typeface="Carlito"/>
              </a:rPr>
              <a:t>of</a:t>
            </a:r>
            <a:r>
              <a:rPr lang="en-US" sz="2000" spc="-204" dirty="0">
                <a:latin typeface="Carlito"/>
                <a:cs typeface="Carlito"/>
              </a:rPr>
              <a:t> </a:t>
            </a:r>
            <a:r>
              <a:rPr lang="en-US" sz="2000" spc="-10" dirty="0" smtClean="0">
                <a:latin typeface="Carlito"/>
                <a:cs typeface="Carlito"/>
              </a:rPr>
              <a:t>18.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spc="-5" dirty="0">
                <a:solidFill>
                  <a:prstClr val="black"/>
                </a:solidFill>
                <a:latin typeface="Carlito"/>
                <a:cs typeface="Carlito"/>
              </a:rPr>
              <a:t>This </a:t>
            </a:r>
            <a:r>
              <a:rPr lang="en-US" sz="2000" spc="-20" dirty="0">
                <a:solidFill>
                  <a:prstClr val="black"/>
                </a:solidFill>
                <a:latin typeface="Carlito"/>
                <a:cs typeface="Carlito"/>
              </a:rPr>
              <a:t>can cause large variance </a:t>
            </a:r>
            <a:r>
              <a:rPr lang="en-US" sz="2000" dirty="0">
                <a:solidFill>
                  <a:prstClr val="black"/>
                </a:solidFill>
                <a:latin typeface="Carlito"/>
                <a:cs typeface="Carlito"/>
              </a:rPr>
              <a:t>in </a:t>
            </a:r>
            <a:r>
              <a:rPr lang="en-US" sz="2000" spc="-20" dirty="0">
                <a:solidFill>
                  <a:prstClr val="black"/>
                </a:solidFill>
                <a:latin typeface="Carlito"/>
                <a:cs typeface="Carlito"/>
              </a:rPr>
              <a:t>accuracy results, </a:t>
            </a:r>
            <a:r>
              <a:rPr lang="en-US" sz="2000" spc="-15" dirty="0">
                <a:solidFill>
                  <a:prstClr val="black"/>
                </a:solidFill>
                <a:latin typeface="Carlito"/>
                <a:cs typeface="Carlito"/>
              </a:rPr>
              <a:t>such </a:t>
            </a:r>
            <a:r>
              <a:rPr lang="en-US" sz="2000" spc="-5" dirty="0">
                <a:solidFill>
                  <a:prstClr val="black"/>
                </a:solidFill>
                <a:latin typeface="Carlito"/>
                <a:cs typeface="Carlito"/>
              </a:rPr>
              <a:t>as those in </a:t>
            </a:r>
            <a:r>
              <a:rPr lang="en-US" sz="2000" spc="-15" dirty="0">
                <a:solidFill>
                  <a:prstClr val="black"/>
                </a:solidFill>
                <a:latin typeface="Carlito"/>
                <a:cs typeface="Carlito"/>
              </a:rPr>
              <a:t>Decision </a:t>
            </a:r>
            <a:r>
              <a:rPr lang="en-US" sz="2000" spc="-65" dirty="0">
                <a:solidFill>
                  <a:prstClr val="black"/>
                </a:solidFill>
                <a:latin typeface="Carlito"/>
                <a:cs typeface="Carlito"/>
              </a:rPr>
              <a:t>Tree </a:t>
            </a:r>
            <a:r>
              <a:rPr lang="en-US" sz="2000" spc="-10" dirty="0">
                <a:solidFill>
                  <a:prstClr val="black"/>
                </a:solidFill>
                <a:latin typeface="Carlito"/>
                <a:cs typeface="Carlito"/>
              </a:rPr>
              <a:t>Classifier </a:t>
            </a:r>
            <a:r>
              <a:rPr lang="en-US" sz="2000" spc="-5" dirty="0">
                <a:solidFill>
                  <a:prstClr val="black"/>
                </a:solidFill>
                <a:latin typeface="Carlito"/>
                <a:cs typeface="Carlito"/>
              </a:rPr>
              <a:t>model in </a:t>
            </a:r>
            <a:r>
              <a:rPr lang="en-US" sz="2000" spc="-25" dirty="0">
                <a:solidFill>
                  <a:prstClr val="black"/>
                </a:solidFill>
                <a:latin typeface="Carlito"/>
                <a:cs typeface="Carlito"/>
              </a:rPr>
              <a:t>repeated</a:t>
            </a:r>
            <a:r>
              <a:rPr lang="en-US" sz="2000" spc="6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lang="en-US" sz="2000" spc="-15" dirty="0">
                <a:solidFill>
                  <a:prstClr val="black"/>
                </a:solidFill>
                <a:latin typeface="Carlito"/>
                <a:cs typeface="Carlito"/>
              </a:rPr>
              <a:t>runs.</a:t>
            </a:r>
            <a:endParaRPr lang="en-US" sz="2000" spc="-20" dirty="0" smtClean="0">
              <a:latin typeface="Carlito"/>
              <a:cs typeface="Carlito"/>
            </a:endParaRPr>
          </a:p>
          <a:p>
            <a:pPr marR="2860040" lvl="0">
              <a:lnSpc>
                <a:spcPct val="120700"/>
              </a:lnSpc>
              <a:spcBef>
                <a:spcPts val="100"/>
              </a:spcBef>
            </a:pPr>
            <a:r>
              <a:rPr lang="en-US" sz="2000" spc="-55" dirty="0" smtClean="0">
                <a:latin typeface="Carlito"/>
                <a:cs typeface="Carlito"/>
              </a:rPr>
              <a:t>We </a:t>
            </a:r>
            <a:r>
              <a:rPr lang="en-US" sz="2000" spc="-20" dirty="0" smtClean="0">
                <a:latin typeface="Carlito"/>
                <a:cs typeface="Carlito"/>
              </a:rPr>
              <a:t>likely </a:t>
            </a:r>
            <a:r>
              <a:rPr lang="en-US" sz="2000" spc="-15" dirty="0" smtClean="0">
                <a:latin typeface="Carlito"/>
                <a:cs typeface="Carlito"/>
              </a:rPr>
              <a:t>need </a:t>
            </a:r>
            <a:r>
              <a:rPr lang="en-US" sz="2000" spc="-25" dirty="0" smtClean="0">
                <a:latin typeface="Carlito"/>
                <a:cs typeface="Carlito"/>
              </a:rPr>
              <a:t>more data </a:t>
            </a:r>
            <a:r>
              <a:rPr lang="en-US" sz="2000" spc="-15" dirty="0" smtClean="0">
                <a:latin typeface="Carlito"/>
                <a:cs typeface="Carlito"/>
              </a:rPr>
              <a:t>to </a:t>
            </a:r>
            <a:r>
              <a:rPr lang="en-US" sz="2000" spc="-20" dirty="0" smtClean="0">
                <a:latin typeface="Carlito"/>
                <a:cs typeface="Carlito"/>
              </a:rPr>
              <a:t>determine </a:t>
            </a:r>
            <a:r>
              <a:rPr lang="en-US" sz="2000" spc="-5" dirty="0" smtClean="0">
                <a:latin typeface="Carlito"/>
                <a:cs typeface="Carlito"/>
              </a:rPr>
              <a:t>the </a:t>
            </a:r>
            <a:r>
              <a:rPr lang="en-US" sz="2000" spc="-20" dirty="0" smtClean="0">
                <a:latin typeface="Carlito"/>
                <a:cs typeface="Carlito"/>
              </a:rPr>
              <a:t>best</a:t>
            </a:r>
            <a:r>
              <a:rPr lang="en-US" sz="2000" spc="114" dirty="0" smtClean="0">
                <a:latin typeface="Carlito"/>
                <a:cs typeface="Carlito"/>
              </a:rPr>
              <a:t> </a:t>
            </a:r>
            <a:r>
              <a:rPr lang="en-US" sz="2000" spc="-15" dirty="0" smtClean="0">
                <a:latin typeface="Carlito"/>
                <a:cs typeface="Carlito"/>
              </a:rPr>
              <a:t>model.</a:t>
            </a:r>
          </a:p>
          <a:p>
            <a:pPr marR="2860040" lvl="0">
              <a:lnSpc>
                <a:spcPct val="120700"/>
              </a:lnSpc>
              <a:spcBef>
                <a:spcPts val="100"/>
              </a:spcBef>
            </a:pPr>
            <a:r>
              <a:rPr lang="en-US" sz="2000" spc="-15" dirty="0" smtClean="0">
                <a:latin typeface="Carlito"/>
                <a:cs typeface="Carlito"/>
              </a:rPr>
              <a:t>Maybe if we take it down to decimal places, </a:t>
            </a:r>
          </a:p>
          <a:p>
            <a:pPr marL="0" marR="2860040" lvl="0" indent="0">
              <a:lnSpc>
                <a:spcPct val="120700"/>
              </a:lnSpc>
              <a:spcBef>
                <a:spcPts val="100"/>
              </a:spcBef>
              <a:buNone/>
            </a:pPr>
            <a:r>
              <a:rPr lang="en-US" sz="2000" spc="-15" dirty="0" smtClean="0">
                <a:latin typeface="Carlito"/>
                <a:cs typeface="Carlito"/>
              </a:rPr>
              <a:t>   the decision tree might have a very very slight</a:t>
            </a:r>
          </a:p>
          <a:p>
            <a:pPr marL="0" marR="2860040" lvl="0" indent="0">
              <a:lnSpc>
                <a:spcPct val="120700"/>
              </a:lnSpc>
              <a:spcBef>
                <a:spcPts val="100"/>
              </a:spcBef>
              <a:buNone/>
            </a:pPr>
            <a:r>
              <a:rPr lang="en-US" sz="2000" spc="-15" dirty="0" smtClean="0">
                <a:latin typeface="Carlito"/>
                <a:cs typeface="Carlito"/>
              </a:rPr>
              <a:t>   edge over the others.</a:t>
            </a:r>
          </a:p>
          <a:p>
            <a:pPr marR="2860040">
              <a:lnSpc>
                <a:spcPct val="120700"/>
              </a:lnSpc>
              <a:spcBef>
                <a:spcPts val="100"/>
              </a:spcBef>
            </a:pPr>
            <a:endParaRPr lang="en-US" sz="2400" spc="-15" dirty="0" smtClean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54209" y="3445222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7073"/>
            <a:ext cx="9477375" cy="2330817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Since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5" dirty="0">
                <a:latin typeface="Carlito"/>
                <a:cs typeface="Carlito"/>
              </a:rPr>
              <a:t>performed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5" dirty="0">
                <a:latin typeface="Carlito"/>
                <a:cs typeface="Carlito"/>
              </a:rPr>
              <a:t>for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test set,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confusion </a:t>
            </a:r>
            <a:r>
              <a:rPr lang="en-US" sz="1800" spc="-10" dirty="0">
                <a:latin typeface="Carlito"/>
                <a:cs typeface="Carlito"/>
              </a:rPr>
              <a:t>matrix is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across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models.  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12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was successful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latin typeface="Carlito"/>
                <a:cs typeface="Carlito"/>
              </a:rPr>
              <a:t>was </a:t>
            </a:r>
            <a:r>
              <a:rPr lang="en-US" sz="1800" spc="-20" dirty="0">
                <a:latin typeface="Carlito"/>
                <a:cs typeface="Carlito"/>
              </a:rPr>
              <a:t>unsuccessful</a:t>
            </a:r>
            <a:r>
              <a:rPr lang="en-US" sz="1800" spc="14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latin typeface="Carlito"/>
                <a:cs typeface="Carlito"/>
              </a:rPr>
              <a:t>was 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20" dirty="0"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latin typeface="Carlito"/>
                <a:cs typeface="Carlito"/>
              </a:rPr>
              <a:t>Our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211273" y="3717890"/>
            <a:ext cx="4119188" cy="3042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5213" y="4573855"/>
            <a:ext cx="4478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 algn="just">
              <a:spcBef>
                <a:spcPts val="100"/>
              </a:spcBef>
            </a:pPr>
            <a:r>
              <a:rPr lang="en-US" spc="-15" dirty="0">
                <a:solidFill>
                  <a:prstClr val="black"/>
                </a:solidFill>
                <a:latin typeface="Carlito"/>
                <a:cs typeface="Carlito"/>
              </a:rPr>
              <a:t>Correct predictions are  </a:t>
            </a:r>
            <a:r>
              <a:rPr lang="en-US" spc="-5" dirty="0">
                <a:solidFill>
                  <a:prstClr val="black"/>
                </a:solidFill>
                <a:latin typeface="Carlito"/>
                <a:cs typeface="Carlito"/>
              </a:rPr>
              <a:t>on </a:t>
            </a:r>
            <a:r>
              <a:rPr lang="en-US" dirty="0">
                <a:solidFill>
                  <a:prstClr val="black"/>
                </a:solidFill>
                <a:latin typeface="Carlito"/>
                <a:cs typeface="Carlito"/>
              </a:rPr>
              <a:t>a </a:t>
            </a:r>
            <a:r>
              <a:rPr lang="en-US" spc="-10" dirty="0">
                <a:solidFill>
                  <a:prstClr val="black"/>
                </a:solidFill>
                <a:latin typeface="Carlito"/>
                <a:cs typeface="Carlito"/>
              </a:rPr>
              <a:t>diagonal </a:t>
            </a:r>
            <a:r>
              <a:rPr lang="en-US" spc="-20" dirty="0">
                <a:solidFill>
                  <a:prstClr val="black"/>
                </a:solidFill>
                <a:latin typeface="Carlito"/>
                <a:cs typeface="Carlito"/>
              </a:rPr>
              <a:t>from </a:t>
            </a:r>
            <a:r>
              <a:rPr lang="en-US" spc="-15" dirty="0">
                <a:solidFill>
                  <a:prstClr val="black"/>
                </a:solidFill>
                <a:latin typeface="Carlito"/>
                <a:cs typeface="Carlito"/>
              </a:rPr>
              <a:t>top </a:t>
            </a:r>
            <a:r>
              <a:rPr lang="en-US" spc="-5" dirty="0" smtClean="0">
                <a:solidFill>
                  <a:prstClr val="black"/>
                </a:solidFill>
                <a:latin typeface="Carlito"/>
                <a:cs typeface="Carlito"/>
              </a:rPr>
              <a:t>left </a:t>
            </a:r>
            <a:r>
              <a:rPr lang="en-US" spc="-15" dirty="0">
                <a:solidFill>
                  <a:prstClr val="black"/>
                </a:solidFill>
                <a:latin typeface="Carlito"/>
                <a:cs typeface="Carlito"/>
              </a:rPr>
              <a:t>to </a:t>
            </a:r>
            <a:r>
              <a:rPr lang="en-US" spc="-20" dirty="0">
                <a:solidFill>
                  <a:prstClr val="black"/>
                </a:solidFill>
                <a:latin typeface="Carlito"/>
                <a:cs typeface="Carlito"/>
              </a:rPr>
              <a:t>bottom</a:t>
            </a:r>
            <a:r>
              <a:rPr lang="en-US" spc="-8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prstClr val="black"/>
                </a:solidFill>
                <a:latin typeface="Carlito"/>
                <a:cs typeface="Carlito"/>
              </a:rPr>
              <a:t>right.</a:t>
            </a:r>
            <a:endParaRPr lang="en-US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01934" y="1589750"/>
            <a:ext cx="8631534" cy="483746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task: </a:t>
            </a:r>
            <a:r>
              <a:rPr lang="en-US" sz="2400" spc="-20" dirty="0">
                <a:latin typeface="Carlito"/>
                <a:cs typeface="Carlito"/>
              </a:rPr>
              <a:t>to develop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dirty="0">
                <a:latin typeface="Carlito"/>
                <a:cs typeface="Carlito"/>
              </a:rPr>
              <a:t>Space Y who </a:t>
            </a:r>
            <a:r>
              <a:rPr lang="en-US" sz="2400" spc="-20" dirty="0">
                <a:latin typeface="Carlito"/>
                <a:cs typeface="Carlito"/>
              </a:rPr>
              <a:t>wants to </a:t>
            </a:r>
            <a:r>
              <a:rPr lang="en-US" sz="2400" spc="-5" dirty="0">
                <a:latin typeface="Carlito"/>
                <a:cs typeface="Carlito"/>
              </a:rPr>
              <a:t>bid </a:t>
            </a:r>
            <a:r>
              <a:rPr lang="en-US" sz="2400" spc="-20" dirty="0">
                <a:latin typeface="Carlito"/>
                <a:cs typeface="Carlito"/>
              </a:rPr>
              <a:t>against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dirty="0" smtClean="0">
                <a:latin typeface="Carlito"/>
                <a:cs typeface="Carlito"/>
              </a:rPr>
              <a:t>SpaceX</a:t>
            </a:r>
          </a:p>
          <a:p>
            <a:pPr marL="354965" indent="-342900">
              <a:lnSpc>
                <a:spcPct val="100000"/>
              </a:lnSpc>
              <a:spcBef>
                <a:spcPts val="490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The goal </a:t>
            </a:r>
            <a:r>
              <a:rPr lang="en-US" sz="2400" dirty="0">
                <a:latin typeface="Carlito"/>
                <a:cs typeface="Carlito"/>
              </a:rPr>
              <a:t>of </a:t>
            </a:r>
            <a:r>
              <a:rPr lang="en-US" sz="2400" spc="-5" dirty="0">
                <a:latin typeface="Carlito"/>
                <a:cs typeface="Carlito"/>
              </a:rPr>
              <a:t>model is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when </a:t>
            </a:r>
            <a:r>
              <a:rPr lang="en-US" sz="2400" spc="-15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</a:t>
            </a:r>
            <a:r>
              <a:rPr lang="en-US" sz="2400" spc="-5" dirty="0">
                <a:latin typeface="Carlito"/>
                <a:cs typeface="Carlito"/>
              </a:rPr>
              <a:t>will successfully </a:t>
            </a:r>
            <a:r>
              <a:rPr lang="en-US" sz="2400" dirty="0">
                <a:latin typeface="Carlito"/>
                <a:cs typeface="Carlito"/>
              </a:rPr>
              <a:t>land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35" dirty="0">
                <a:latin typeface="Carlito"/>
                <a:cs typeface="Carlito"/>
              </a:rPr>
              <a:t>save </a:t>
            </a:r>
            <a:r>
              <a:rPr lang="en-US" sz="2400" spc="-5" dirty="0">
                <a:latin typeface="Carlito"/>
                <a:cs typeface="Carlito"/>
              </a:rPr>
              <a:t>~$100 million</a:t>
            </a:r>
            <a:r>
              <a:rPr lang="en-US" sz="2400" spc="-110" dirty="0">
                <a:latin typeface="Carlito"/>
                <a:cs typeface="Carlito"/>
              </a:rPr>
              <a:t> </a:t>
            </a:r>
            <a:r>
              <a:rPr lang="en-US" sz="2400" dirty="0" smtClean="0">
                <a:latin typeface="Carlito"/>
                <a:cs typeface="Carlito"/>
              </a:rPr>
              <a:t>USD</a:t>
            </a: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Used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20" dirty="0">
                <a:latin typeface="Carlito"/>
                <a:cs typeface="Carlito"/>
              </a:rPr>
              <a:t>from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public </a:t>
            </a:r>
            <a:r>
              <a:rPr lang="en-US" sz="2400" dirty="0">
                <a:latin typeface="Carlito"/>
                <a:cs typeface="Carlito"/>
              </a:rPr>
              <a:t>SpaceX API and </a:t>
            </a:r>
            <a:r>
              <a:rPr lang="en-US" sz="2400" spc="-5" dirty="0">
                <a:latin typeface="Carlito"/>
                <a:cs typeface="Carlito"/>
              </a:rPr>
              <a:t>web scraping </a:t>
            </a:r>
            <a:r>
              <a:rPr lang="en-US" sz="2400" dirty="0">
                <a:latin typeface="Carlito"/>
                <a:cs typeface="Carlito"/>
              </a:rPr>
              <a:t>SpaceX Wikipedia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spc="-5" dirty="0" smtClean="0">
                <a:latin typeface="Carlito"/>
                <a:cs typeface="Carlito"/>
              </a:rPr>
              <a:t>page</a:t>
            </a: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data </a:t>
            </a:r>
            <a:r>
              <a:rPr lang="en-US" sz="2400" spc="-5" dirty="0">
                <a:latin typeface="Carlito"/>
                <a:cs typeface="Carlito"/>
              </a:rPr>
              <a:t>labels </a:t>
            </a:r>
            <a:r>
              <a:rPr lang="en-US" sz="2400" dirty="0">
                <a:latin typeface="Carlito"/>
                <a:cs typeface="Carlito"/>
              </a:rPr>
              <a:t>and </a:t>
            </a:r>
            <a:r>
              <a:rPr lang="en-US" sz="2400" spc="-25" dirty="0">
                <a:latin typeface="Carlito"/>
                <a:cs typeface="Carlito"/>
              </a:rPr>
              <a:t>stored data into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DB2 SQL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5" dirty="0" smtClean="0">
                <a:latin typeface="Carlito"/>
                <a:cs typeface="Carlito"/>
              </a:rPr>
              <a:t>database</a:t>
            </a: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dashboard </a:t>
            </a:r>
            <a:r>
              <a:rPr lang="en-US" sz="2400" spc="-25" dirty="0">
                <a:latin typeface="Carlito"/>
                <a:cs typeface="Carlito"/>
              </a:rPr>
              <a:t>for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20" dirty="0" smtClean="0">
                <a:latin typeface="Carlito"/>
                <a:cs typeface="Carlito"/>
              </a:rPr>
              <a:t>visualization</a:t>
            </a: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50" dirty="0">
                <a:latin typeface="Carlito"/>
                <a:cs typeface="Carlito"/>
              </a:rPr>
              <a:t>We </a:t>
            </a: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dirty="0">
                <a:latin typeface="Carlito"/>
                <a:cs typeface="Carlito"/>
              </a:rPr>
              <a:t>an </a:t>
            </a:r>
            <a:r>
              <a:rPr lang="en-US" sz="2400" spc="-5" dirty="0">
                <a:latin typeface="Carlito"/>
                <a:cs typeface="Carlito"/>
              </a:rPr>
              <a:t>accuracy of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83</a:t>
            </a:r>
            <a:r>
              <a:rPr lang="en-US" sz="2400" dirty="0" smtClean="0">
                <a:latin typeface="Carlito"/>
                <a:cs typeface="Carlito"/>
              </a:rPr>
              <a:t>%</a:t>
            </a: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dirty="0" smtClean="0">
                <a:latin typeface="Carlito"/>
                <a:cs typeface="Carlito"/>
              </a:rPr>
              <a:t>SpaceY </a:t>
            </a:r>
            <a:r>
              <a:rPr lang="en-US" sz="2400" spc="-5" dirty="0">
                <a:latin typeface="Carlito"/>
                <a:cs typeface="Carlito"/>
              </a:rPr>
              <a:t>can use </a:t>
            </a:r>
            <a:r>
              <a:rPr lang="en-US" sz="2400" dirty="0">
                <a:latin typeface="Carlito"/>
                <a:cs typeface="Carlito"/>
              </a:rPr>
              <a:t>this model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with </a:t>
            </a:r>
            <a:r>
              <a:rPr lang="en-US" sz="2400" spc="-20" dirty="0">
                <a:latin typeface="Carlito"/>
                <a:cs typeface="Carlito"/>
              </a:rPr>
              <a:t>relatively </a:t>
            </a:r>
            <a:r>
              <a:rPr lang="en-US" sz="2400" spc="-5" dirty="0">
                <a:latin typeface="Carlito"/>
                <a:cs typeface="Carlito"/>
              </a:rPr>
              <a:t>high accuracy whether </a:t>
            </a:r>
            <a:r>
              <a:rPr lang="en-US" sz="2400" dirty="0">
                <a:latin typeface="Carlito"/>
                <a:cs typeface="Carlito"/>
              </a:rPr>
              <a:t>a  launch </a:t>
            </a:r>
            <a:r>
              <a:rPr lang="en-US" sz="2400" spc="-5" dirty="0">
                <a:latin typeface="Carlito"/>
                <a:cs typeface="Carlito"/>
              </a:rPr>
              <a:t>will </a:t>
            </a:r>
            <a:r>
              <a:rPr lang="en-US" sz="2400" spc="-35" dirty="0">
                <a:latin typeface="Carlito"/>
                <a:cs typeface="Carlito"/>
              </a:rPr>
              <a:t>have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successful </a:t>
            </a:r>
            <a:r>
              <a:rPr lang="en-US" sz="2400" spc="-20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landing </a:t>
            </a:r>
            <a:r>
              <a:rPr lang="en-US" sz="2400" spc="-25" dirty="0">
                <a:latin typeface="Carlito"/>
                <a:cs typeface="Carlito"/>
              </a:rPr>
              <a:t>before </a:t>
            </a:r>
            <a:r>
              <a:rPr lang="en-US" sz="2400" dirty="0">
                <a:latin typeface="Carlito"/>
                <a:cs typeface="Carlito"/>
              </a:rPr>
              <a:t>launch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determine whether </a:t>
            </a:r>
            <a:r>
              <a:rPr lang="en-US" sz="2400" dirty="0">
                <a:latin typeface="Carlito"/>
                <a:cs typeface="Carlito"/>
              </a:rPr>
              <a:t>the launch  </a:t>
            </a:r>
            <a:r>
              <a:rPr lang="en-US" sz="2400" spc="-5" dirty="0">
                <a:latin typeface="Carlito"/>
                <a:cs typeface="Carlito"/>
              </a:rPr>
              <a:t>should be </a:t>
            </a:r>
            <a:r>
              <a:rPr lang="en-US" sz="2400" dirty="0">
                <a:latin typeface="Carlito"/>
                <a:cs typeface="Carlito"/>
              </a:rPr>
              <a:t>made </a:t>
            </a:r>
            <a:r>
              <a:rPr lang="en-US" sz="2400" spc="-5" dirty="0">
                <a:latin typeface="Carlito"/>
                <a:cs typeface="Carlito"/>
              </a:rPr>
              <a:t>or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spc="-5" dirty="0" smtClean="0">
                <a:latin typeface="Carlito"/>
                <a:cs typeface="Carlito"/>
              </a:rPr>
              <a:t>not.</a:t>
            </a: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endParaRPr lang="en-US" sz="2400" dirty="0">
              <a:latin typeface="Carlito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If possible </a:t>
            </a:r>
            <a:r>
              <a:rPr lang="en-US" sz="2400" spc="-20" dirty="0">
                <a:latin typeface="Carlito"/>
                <a:cs typeface="Carlito"/>
              </a:rPr>
              <a:t>more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5" dirty="0">
                <a:latin typeface="Carlito"/>
                <a:cs typeface="Carlito"/>
              </a:rPr>
              <a:t>should </a:t>
            </a:r>
            <a:r>
              <a:rPr lang="en-US" sz="2400" dirty="0">
                <a:latin typeface="Carlito"/>
                <a:cs typeface="Carlito"/>
              </a:rPr>
              <a:t>be </a:t>
            </a:r>
            <a:r>
              <a:rPr lang="en-US" sz="2400" spc="-5" dirty="0">
                <a:latin typeface="Carlito"/>
                <a:cs typeface="Carlito"/>
              </a:rPr>
              <a:t>collected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better </a:t>
            </a:r>
            <a:r>
              <a:rPr lang="en-US" sz="2400" spc="-5" dirty="0">
                <a:latin typeface="Carlito"/>
                <a:cs typeface="Carlito"/>
              </a:rPr>
              <a:t>determine </a:t>
            </a:r>
            <a:r>
              <a:rPr lang="en-US" sz="2400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best </a:t>
            </a:r>
            <a:r>
              <a:rPr lang="en-US" sz="2400" dirty="0"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latin typeface="Carlito"/>
                <a:cs typeface="Carlito"/>
              </a:rPr>
              <a:t>improve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lang="en-US" sz="2400" spc="-5" dirty="0" smtClean="0">
                <a:latin typeface="Carlito"/>
                <a:cs typeface="Carlito"/>
              </a:rPr>
              <a:t>accuracy.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3468" y="2272954"/>
            <a:ext cx="2848356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74236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https://github.com/Satwikr2/Data-Science-Capstone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outputs, code snippets, notebook links have been provided in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corresponding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itself.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8000" spc="-5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page.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as </a:t>
            </a:r>
            <a:r>
              <a:rPr lang="en-US" sz="8000" spc="-5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successful(1)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and </a:t>
            </a:r>
            <a:r>
              <a:rPr lang="en-US" sz="8000" spc="-10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unsuccessful(0)</a:t>
            </a:r>
            <a:r>
              <a:rPr lang="en-US" sz="8000" spc="-50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8000" spc="-5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otherwise.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US" sz="8000" spc="-4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Tuned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models </a:t>
            </a:r>
            <a:r>
              <a:rPr lang="en-US" sz="8000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using</a:t>
            </a:r>
            <a:r>
              <a:rPr lang="en-US" sz="8000" spc="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8000" spc="-20" dirty="0" smtClean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GridSearchCV.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3593"/>
            <a:ext cx="10515600" cy="5258463"/>
          </a:xfrm>
          <a:prstGeom prst="rect">
            <a:avLst/>
          </a:prstGeom>
        </p:spPr>
        <p:txBody>
          <a:bodyPr/>
          <a:lstStyle/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US" sz="2000" spc="-20" dirty="0" smtClean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0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US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US" sz="2000" dirty="0">
              <a:latin typeface="Carlito"/>
              <a:cs typeface="Carlito"/>
            </a:endParaRP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US"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US" sz="2000" spc="-10" dirty="0" smtClean="0">
                <a:solidFill>
                  <a:srgbClr val="404040"/>
                </a:solidFill>
                <a:latin typeface="Carlito"/>
                <a:cs typeface="Carlito"/>
              </a:rPr>
              <a:t>.</a:t>
            </a: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45"/>
              </a:spcBef>
              <a:buNone/>
            </a:pPr>
            <a:r>
              <a:rPr lang="en-US" sz="2200" i="1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US" sz="2200" i="1" spc="-2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US" sz="2200" i="1" spc="-9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200" i="1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200" i="1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200"/>
              </a:spcBef>
              <a:buNone/>
            </a:pPr>
            <a:r>
              <a:rPr lang="en-US" sz="2000" spc="-30" dirty="0">
                <a:solidFill>
                  <a:srgbClr val="404040"/>
                </a:solidFill>
                <a:latin typeface="Carlito"/>
                <a:cs typeface="Carlito"/>
              </a:rPr>
              <a:t>FlightNumber,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BoosterVersion,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Orbit, LaunchSite,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US"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GridFins,</a:t>
            </a: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LandingPad,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ReusedCount,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US"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</a:p>
          <a:p>
            <a:pPr marL="0" indent="0">
              <a:lnSpc>
                <a:spcPts val="2300"/>
              </a:lnSpc>
              <a:buNone/>
            </a:pPr>
            <a:endParaRPr lang="en-US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05"/>
              </a:spcBef>
              <a:buNone/>
            </a:pPr>
            <a:r>
              <a:rPr lang="en-US" sz="2200" i="1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US" sz="2200" i="1" spc="-2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 Data</a:t>
            </a:r>
            <a:r>
              <a:rPr lang="en-US" sz="2200" i="1" spc="-12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200" i="1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200" i="1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marR="83756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US"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US"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45737" y="2025726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400" dirty="0" smtClean="0"/>
              <a:t>GitHub:</a:t>
            </a:r>
          </a:p>
          <a:p>
            <a:pPr marL="0" indent="0">
              <a:buNone/>
            </a:pPr>
            <a:r>
              <a:rPr lang="en-US" sz="2400" dirty="0" smtClean="0">
                <a:hlinkClick r:id="rId4"/>
              </a:rPr>
              <a:t>Click here to go to github </a:t>
            </a:r>
            <a:r>
              <a:rPr lang="en-US" sz="2400" dirty="0" smtClean="0">
                <a:hlinkClick r:id="rId4"/>
              </a:rPr>
              <a:t>repo</a:t>
            </a: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(Left Click in slideshow view or</a:t>
            </a:r>
          </a:p>
          <a:p>
            <a:pPr marL="0" indent="0">
              <a:buNone/>
            </a:pPr>
            <a:r>
              <a:rPr lang="en-US" sz="1600" dirty="0" smtClean="0"/>
              <a:t>Right Click and open HyperLink)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object 6"/>
          <p:cNvSpPr/>
          <p:nvPr/>
        </p:nvSpPr>
        <p:spPr>
          <a:xfrm>
            <a:off x="5863846" y="2276854"/>
            <a:ext cx="237744" cy="138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object 7"/>
          <p:cNvGrpSpPr/>
          <p:nvPr/>
        </p:nvGrpSpPr>
        <p:grpSpPr>
          <a:xfrm>
            <a:off x="5583429" y="2001011"/>
            <a:ext cx="1851660" cy="1607820"/>
            <a:chOff x="4782311" y="1478280"/>
            <a:chExt cx="1851660" cy="1607820"/>
          </a:xfrm>
        </p:grpSpPr>
        <p:sp>
          <p:nvSpPr>
            <p:cNvPr id="9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5816983" y="2288792"/>
            <a:ext cx="1327150" cy="48538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 smtClean="0">
                <a:solidFill>
                  <a:srgbClr val="C00000"/>
                </a:solidFill>
                <a:latin typeface="Carlito"/>
                <a:cs typeface="Carlito"/>
              </a:rPr>
              <a:t>Request</a:t>
            </a:r>
            <a:endParaRPr lang="en-US" sz="1500" spc="-5" dirty="0" smtClean="0">
              <a:solidFill>
                <a:srgbClr val="C00000"/>
              </a:solidFill>
              <a:latin typeface="Carlito"/>
              <a:cs typeface="Carlito"/>
            </a:endParaRPr>
          </a:p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10" dirty="0" smtClean="0">
                <a:solidFill>
                  <a:srgbClr val="C00000"/>
                </a:solidFill>
                <a:latin typeface="Carlito"/>
                <a:cs typeface="Carlito"/>
              </a:rPr>
              <a:t>(Space</a:t>
            </a:r>
            <a:r>
              <a:rPr sz="1500" spc="-240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C00000"/>
                </a:solidFill>
                <a:latin typeface="Carlito"/>
                <a:cs typeface="Carlito"/>
              </a:rPr>
              <a:t>X  APIs)</a:t>
            </a:r>
          </a:p>
        </p:txBody>
      </p:sp>
      <p:grpSp>
        <p:nvGrpSpPr>
          <p:cNvPr id="14" name="object 13"/>
          <p:cNvGrpSpPr/>
          <p:nvPr/>
        </p:nvGrpSpPr>
        <p:grpSpPr>
          <a:xfrm>
            <a:off x="5583429" y="3329938"/>
            <a:ext cx="1851660" cy="1666239"/>
            <a:chOff x="4782311" y="2807207"/>
            <a:chExt cx="1851660" cy="1666239"/>
          </a:xfrm>
        </p:grpSpPr>
        <p:sp>
          <p:nvSpPr>
            <p:cNvPr id="15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solidFill>
              <a:srgbClr val="121619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5816983" y="3409314"/>
            <a:ext cx="1437927" cy="83901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400" dirty="0">
                <a:solidFill>
                  <a:srgbClr val="C00000"/>
                </a:solidFill>
                <a:latin typeface="Carlito"/>
                <a:cs typeface="Carlito"/>
              </a:rPr>
              <a:t>.JSON </a:t>
            </a:r>
            <a:r>
              <a:rPr sz="1400" spc="-5" dirty="0">
                <a:solidFill>
                  <a:srgbClr val="C00000"/>
                </a:solidFill>
                <a:latin typeface="Carlito"/>
                <a:cs typeface="Carlito"/>
              </a:rPr>
              <a:t>file </a:t>
            </a:r>
            <a:r>
              <a:rPr sz="1400" dirty="0">
                <a:solidFill>
                  <a:srgbClr val="C00000"/>
                </a:solidFill>
                <a:latin typeface="Carlito"/>
                <a:cs typeface="Carlito"/>
              </a:rPr>
              <a:t>+  </a:t>
            </a:r>
            <a:r>
              <a:rPr sz="1400" spc="-10" dirty="0">
                <a:solidFill>
                  <a:srgbClr val="C00000"/>
                </a:solidFill>
                <a:latin typeface="Carlito"/>
                <a:cs typeface="Carlito"/>
              </a:rPr>
              <a:t>Lists(Launch</a:t>
            </a:r>
            <a:r>
              <a:rPr sz="1400" spc="-12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rlito"/>
                <a:cs typeface="Carlito"/>
              </a:rPr>
              <a:t>Site,  </a:t>
            </a:r>
            <a:r>
              <a:rPr sz="1400" spc="-5" dirty="0">
                <a:solidFill>
                  <a:srgbClr val="C00000"/>
                </a:solidFill>
                <a:latin typeface="Carlito"/>
                <a:cs typeface="Carlito"/>
              </a:rPr>
              <a:t>Booster </a:t>
            </a:r>
            <a:r>
              <a:rPr sz="1400" spc="-25" dirty="0">
                <a:solidFill>
                  <a:srgbClr val="C00000"/>
                </a:solidFill>
                <a:latin typeface="Carlito"/>
                <a:cs typeface="Carlito"/>
              </a:rPr>
              <a:t>Version,  </a:t>
            </a:r>
            <a:r>
              <a:rPr sz="1400" spc="-20" dirty="0">
                <a:solidFill>
                  <a:srgbClr val="C00000"/>
                </a:solidFill>
                <a:latin typeface="Carlito"/>
                <a:cs typeface="Carlito"/>
              </a:rPr>
              <a:t>Payload</a:t>
            </a:r>
            <a:r>
              <a:rPr sz="1400" spc="-7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400" spc="-15" dirty="0">
                <a:solidFill>
                  <a:srgbClr val="C00000"/>
                </a:solidFill>
                <a:latin typeface="Carlito"/>
                <a:cs typeface="Carlito"/>
              </a:rPr>
              <a:t>Data</a:t>
            </a:r>
            <a:r>
              <a:rPr sz="1500" spc="-15" dirty="0">
                <a:solidFill>
                  <a:srgbClr val="C00000"/>
                </a:solidFill>
                <a:latin typeface="Carlito"/>
                <a:cs typeface="Carlito"/>
              </a:rPr>
              <a:t>)</a:t>
            </a:r>
            <a:endParaRPr sz="15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5583429" y="4660390"/>
            <a:ext cx="2790825" cy="1141730"/>
            <a:chOff x="4782311" y="4137659"/>
            <a:chExt cx="2790825" cy="1141730"/>
          </a:xfrm>
        </p:grpSpPr>
        <p:sp>
          <p:nvSpPr>
            <p:cNvPr id="22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solidFill>
              <a:srgbClr val="12161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6"/>
          <p:cNvSpPr txBox="1"/>
          <p:nvPr/>
        </p:nvSpPr>
        <p:spPr>
          <a:xfrm>
            <a:off x="5768294" y="4796026"/>
            <a:ext cx="1403985" cy="86690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C00000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C00000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C00000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C00000"/>
                </a:solidFill>
                <a:latin typeface="Carlito"/>
                <a:cs typeface="Carlito"/>
              </a:rPr>
              <a:t>JSON</a:t>
            </a:r>
          </a:p>
        </p:txBody>
      </p:sp>
      <p:grpSp>
        <p:nvGrpSpPr>
          <p:cNvPr id="28" name="object 27"/>
          <p:cNvGrpSpPr/>
          <p:nvPr/>
        </p:nvGrpSpPr>
        <p:grpSpPr>
          <a:xfrm>
            <a:off x="7941058" y="3596638"/>
            <a:ext cx="1859280" cy="2205355"/>
            <a:chOff x="7139940" y="3073907"/>
            <a:chExt cx="1859280" cy="2205355"/>
          </a:xfrm>
        </p:grpSpPr>
        <p:sp>
          <p:nvSpPr>
            <p:cNvPr id="29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solidFill>
              <a:srgbClr val="12161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8101839" y="4948173"/>
            <a:ext cx="1483995" cy="48538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 smtClean="0">
                <a:solidFill>
                  <a:srgbClr val="C00000"/>
                </a:solidFill>
                <a:latin typeface="Carlito"/>
                <a:cs typeface="Carlito"/>
              </a:rPr>
              <a:t>Dictionary</a:t>
            </a:r>
            <a:endParaRPr lang="en-US" sz="1500" spc="-95" dirty="0" smtClean="0">
              <a:solidFill>
                <a:srgbClr val="C00000"/>
              </a:solidFill>
              <a:latin typeface="Carlito"/>
              <a:cs typeface="Carlito"/>
            </a:endParaRPr>
          </a:p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spc="-25" dirty="0" smtClean="0">
                <a:solidFill>
                  <a:srgbClr val="C00000"/>
                </a:solidFill>
                <a:latin typeface="Carlito"/>
                <a:cs typeface="Carlito"/>
              </a:rPr>
              <a:t>relevant </a:t>
            </a:r>
            <a:r>
              <a:rPr sz="1500" spc="-20" dirty="0" smtClean="0">
                <a:solidFill>
                  <a:srgbClr val="C00000"/>
                </a:solidFill>
                <a:latin typeface="Carlito"/>
                <a:cs typeface="Carlito"/>
              </a:rPr>
              <a:t>data</a:t>
            </a:r>
            <a:endParaRPr sz="15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7941058" y="2267710"/>
            <a:ext cx="1868805" cy="2205355"/>
            <a:chOff x="7139940" y="1744979"/>
            <a:chExt cx="1868805" cy="2205355"/>
          </a:xfrm>
        </p:grpSpPr>
        <p:sp>
          <p:nvSpPr>
            <p:cNvPr id="36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8092696" y="3618736"/>
            <a:ext cx="1492885" cy="48538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C00000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C00000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spc="-15" dirty="0" smtClean="0">
                <a:solidFill>
                  <a:srgbClr val="C00000"/>
                </a:solidFill>
                <a:latin typeface="Carlito"/>
                <a:cs typeface="Carlito"/>
              </a:rPr>
              <a:t>t</a:t>
            </a:r>
            <a:r>
              <a:rPr lang="en-US" sz="1500" spc="-15" dirty="0" smtClean="0">
                <a:solidFill>
                  <a:srgbClr val="C00000"/>
                </a:solidFill>
                <a:latin typeface="Carlito"/>
                <a:cs typeface="Carlito"/>
              </a:rPr>
              <a:t>o</a:t>
            </a:r>
          </a:p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dirty="0" smtClean="0">
                <a:solidFill>
                  <a:srgbClr val="C00000"/>
                </a:solidFill>
                <a:latin typeface="Carlito"/>
                <a:cs typeface="Carlito"/>
              </a:rPr>
              <a:t>a </a:t>
            </a:r>
            <a:r>
              <a:rPr sz="1500" spc="-20" dirty="0" smtClean="0">
                <a:solidFill>
                  <a:srgbClr val="C00000"/>
                </a:solidFill>
                <a:latin typeface="Carlito"/>
                <a:cs typeface="Carlito"/>
              </a:rPr>
              <a:t>DataFrame</a:t>
            </a:r>
            <a:endParaRPr sz="15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42" name="object 41"/>
          <p:cNvGrpSpPr/>
          <p:nvPr/>
        </p:nvGrpSpPr>
        <p:grpSpPr>
          <a:xfrm>
            <a:off x="7941058" y="2001011"/>
            <a:ext cx="2790825" cy="1143000"/>
            <a:chOff x="7139940" y="1478280"/>
            <a:chExt cx="2790825" cy="1143000"/>
          </a:xfrm>
        </p:grpSpPr>
        <p:sp>
          <p:nvSpPr>
            <p:cNvPr id="43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8" name="object 47"/>
          <p:cNvSpPr txBox="1">
            <a:spLocks/>
          </p:cNvSpPr>
          <p:nvPr/>
        </p:nvSpPr>
        <p:spPr>
          <a:xfrm>
            <a:off x="8161847" y="2093450"/>
            <a:ext cx="1373505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kern="0" spc="-5" dirty="0" smtClean="0">
                <a:solidFill>
                  <a:srgbClr val="C00000"/>
                </a:solidFill>
                <a:latin typeface="Carlito"/>
                <a:cs typeface="Carlito"/>
              </a:rPr>
              <a:t>Filter </a:t>
            </a:r>
            <a:r>
              <a:rPr lang="en-US" sz="1500" kern="0" spc="-10" dirty="0" smtClean="0">
                <a:solidFill>
                  <a:srgbClr val="C00000"/>
                </a:solidFill>
                <a:latin typeface="Carlito"/>
                <a:cs typeface="Carlito"/>
              </a:rPr>
              <a:t>data to</a:t>
            </a:r>
            <a:r>
              <a:rPr lang="en-US" sz="1500" kern="0" spc="-204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1500" kern="0" spc="-5" dirty="0" smtClean="0">
                <a:solidFill>
                  <a:srgbClr val="C00000"/>
                </a:solidFill>
                <a:latin typeface="Carlito"/>
                <a:cs typeface="Carlito"/>
              </a:rPr>
              <a:t>only  </a:t>
            </a:r>
            <a:r>
              <a:rPr lang="en-US" sz="1500" kern="0" dirty="0" smtClean="0">
                <a:solidFill>
                  <a:srgbClr val="C00000"/>
                </a:solidFill>
                <a:latin typeface="Carlito"/>
                <a:cs typeface="Carlito"/>
              </a:rPr>
              <a:t>include </a:t>
            </a:r>
            <a:r>
              <a:rPr lang="en-US" sz="1500" kern="0" spc="-20" dirty="0" smtClean="0">
                <a:solidFill>
                  <a:srgbClr val="C00000"/>
                </a:solidFill>
                <a:latin typeface="Carlito"/>
                <a:cs typeface="Carlito"/>
              </a:rPr>
              <a:t>Falcon </a:t>
            </a:r>
            <a:r>
              <a:rPr lang="en-US" sz="1500" kern="0" dirty="0" smtClean="0">
                <a:solidFill>
                  <a:srgbClr val="C00000"/>
                </a:solidFill>
                <a:latin typeface="Carlito"/>
                <a:cs typeface="Carlito"/>
              </a:rPr>
              <a:t>9  launches</a:t>
            </a:r>
            <a:endParaRPr lang="en-US" sz="1500" kern="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49" name="object 48"/>
          <p:cNvGrpSpPr/>
          <p:nvPr/>
        </p:nvGrpSpPr>
        <p:grpSpPr>
          <a:xfrm>
            <a:off x="10196070" y="1982723"/>
            <a:ext cx="1894839" cy="1143000"/>
            <a:chOff x="9496043" y="1478280"/>
            <a:chExt cx="1894839" cy="1143000"/>
          </a:xfrm>
        </p:grpSpPr>
        <p:sp>
          <p:nvSpPr>
            <p:cNvPr id="50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object 52"/>
          <p:cNvSpPr txBox="1"/>
          <p:nvPr/>
        </p:nvSpPr>
        <p:spPr>
          <a:xfrm>
            <a:off x="10441434" y="2183636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C00000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C00000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C00000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spc="-5" dirty="0" smtClean="0">
                <a:solidFill>
                  <a:srgbClr val="C00000"/>
                </a:solidFill>
                <a:latin typeface="Carlito"/>
                <a:cs typeface="Carlito"/>
              </a:rPr>
              <a:t>values </a:t>
            </a:r>
            <a:r>
              <a:rPr sz="1500" spc="-5" dirty="0">
                <a:solidFill>
                  <a:srgbClr val="C00000"/>
                </a:solidFill>
                <a:latin typeface="Carlito"/>
                <a:cs typeface="Carlito"/>
              </a:rPr>
              <a:t>with</a:t>
            </a:r>
            <a:r>
              <a:rPr sz="1500" spc="-3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C00000"/>
                </a:solidFill>
                <a:latin typeface="Carlito"/>
                <a:cs typeface="Carlito"/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2982" y="196274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GitHub: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Click here to go to github repo</a:t>
            </a:r>
            <a:endParaRPr lang="en-US" sz="2400" dirty="0"/>
          </a:p>
          <a:p>
            <a:pPr marL="0" indent="0">
              <a:buNone/>
            </a:pPr>
            <a:r>
              <a:rPr lang="en-US" sz="1600" dirty="0"/>
              <a:t>(Left Click in slideshow view or</a:t>
            </a:r>
          </a:p>
          <a:p>
            <a:pPr marL="0" indent="0">
              <a:buNone/>
            </a:pPr>
            <a:r>
              <a:rPr lang="en-US" sz="1600" dirty="0"/>
              <a:t>Right Click and open HyperLink)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sz="3200" b="1" dirty="0">
              <a:solidFill>
                <a:srgbClr val="0B49CB"/>
              </a:solidFill>
            </a:endParaRPr>
          </a:p>
        </p:txBody>
      </p:sp>
      <p:grpSp>
        <p:nvGrpSpPr>
          <p:cNvPr id="128" name="object 6"/>
          <p:cNvGrpSpPr/>
          <p:nvPr/>
        </p:nvGrpSpPr>
        <p:grpSpPr>
          <a:xfrm>
            <a:off x="5601512" y="1336011"/>
            <a:ext cx="2620763" cy="2274512"/>
            <a:chOff x="5111496" y="713231"/>
            <a:chExt cx="2621280" cy="2318385"/>
          </a:xfrm>
        </p:grpSpPr>
        <p:sp>
          <p:nvSpPr>
            <p:cNvPr id="129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4" name="object 12"/>
          <p:cNvSpPr txBox="1"/>
          <p:nvPr/>
        </p:nvSpPr>
        <p:spPr>
          <a:xfrm>
            <a:off x="5804585" y="1726916"/>
            <a:ext cx="2121117" cy="6316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000" spc="-25" dirty="0">
                <a:solidFill>
                  <a:srgbClr val="C00000"/>
                </a:solidFill>
                <a:latin typeface="Carlito"/>
                <a:cs typeface="Carlito"/>
              </a:rPr>
              <a:t>Request</a:t>
            </a:r>
            <a:r>
              <a:rPr sz="2000" spc="-114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rlito"/>
                <a:cs typeface="Carlito"/>
              </a:rPr>
              <a:t>Wikipedia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000" spc="-25" dirty="0">
                <a:solidFill>
                  <a:srgbClr val="C00000"/>
                </a:solidFill>
                <a:latin typeface="Carlito"/>
                <a:cs typeface="Carlito"/>
              </a:rPr>
              <a:t>html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135" name="object 13"/>
          <p:cNvGrpSpPr/>
          <p:nvPr/>
        </p:nvGrpSpPr>
        <p:grpSpPr>
          <a:xfrm>
            <a:off x="5601512" y="3212056"/>
            <a:ext cx="2580131" cy="2274512"/>
            <a:chOff x="5111496" y="2589276"/>
            <a:chExt cx="2580640" cy="2318385"/>
          </a:xfrm>
        </p:grpSpPr>
        <p:sp>
          <p:nvSpPr>
            <p:cNvPr id="13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solidFill>
              <a:srgbClr val="12161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1" name="object 19"/>
          <p:cNvSpPr txBox="1"/>
          <p:nvPr/>
        </p:nvSpPr>
        <p:spPr>
          <a:xfrm>
            <a:off x="6004610" y="3603468"/>
            <a:ext cx="1709083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000" spc="-15" dirty="0">
                <a:solidFill>
                  <a:srgbClr val="C00000"/>
                </a:solidFill>
                <a:latin typeface="Carlito"/>
                <a:cs typeface="Carlito"/>
              </a:rPr>
              <a:t>BeautifulSoup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000" spc="-20" dirty="0">
                <a:solidFill>
                  <a:srgbClr val="C00000"/>
                </a:solidFill>
                <a:latin typeface="Carlito"/>
                <a:cs typeface="Carlito"/>
              </a:rPr>
              <a:t>html5lib</a:t>
            </a:r>
            <a:r>
              <a:rPr sz="2000" spc="-10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35" dirty="0">
                <a:solidFill>
                  <a:srgbClr val="C00000"/>
                </a:solidFill>
                <a:latin typeface="Carlito"/>
                <a:cs typeface="Carlito"/>
              </a:rPr>
              <a:t>Parser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142" name="object 20"/>
          <p:cNvGrpSpPr/>
          <p:nvPr/>
        </p:nvGrpSpPr>
        <p:grpSpPr>
          <a:xfrm>
            <a:off x="5601512" y="5088099"/>
            <a:ext cx="3905749" cy="1550605"/>
            <a:chOff x="5111496" y="4465320"/>
            <a:chExt cx="3906520" cy="1580515"/>
          </a:xfrm>
        </p:grpSpPr>
        <p:sp>
          <p:nvSpPr>
            <p:cNvPr id="14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solidFill>
              <a:srgbClr val="12161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8" name="object 26"/>
          <p:cNvSpPr txBox="1"/>
          <p:nvPr/>
        </p:nvSpPr>
        <p:spPr>
          <a:xfrm>
            <a:off x="5960032" y="5477100"/>
            <a:ext cx="1801775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000" spc="-15" dirty="0">
                <a:solidFill>
                  <a:srgbClr val="C00000"/>
                </a:solidFill>
                <a:latin typeface="Carlito"/>
                <a:cs typeface="Carlito"/>
              </a:rPr>
              <a:t>Find </a:t>
            </a:r>
            <a:r>
              <a:rPr sz="2000" spc="-5" dirty="0">
                <a:solidFill>
                  <a:srgbClr val="C00000"/>
                </a:solidFill>
                <a:latin typeface="Carlito"/>
                <a:cs typeface="Carlito"/>
              </a:rPr>
              <a:t>launch</a:t>
            </a:r>
            <a:r>
              <a:rPr sz="2000" spc="-14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C00000"/>
                </a:solidFill>
                <a:latin typeface="Carlito"/>
                <a:cs typeface="Carlito"/>
              </a:rPr>
              <a:t>info  </a:t>
            </a:r>
            <a:r>
              <a:rPr sz="2000" spc="-25" dirty="0">
                <a:solidFill>
                  <a:srgbClr val="C00000"/>
                </a:solidFill>
                <a:latin typeface="Carlito"/>
                <a:cs typeface="Carlito"/>
              </a:rPr>
              <a:t>html</a:t>
            </a:r>
            <a:r>
              <a:rPr sz="20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C00000"/>
                </a:solidFill>
                <a:latin typeface="Carlito"/>
                <a:cs typeface="Carlito"/>
              </a:rPr>
              <a:t>table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149" name="object 27"/>
          <p:cNvGrpSpPr/>
          <p:nvPr/>
        </p:nvGrpSpPr>
        <p:grpSpPr>
          <a:xfrm>
            <a:off x="8928404" y="3588484"/>
            <a:ext cx="2580131" cy="3022092"/>
            <a:chOff x="8438388" y="2965704"/>
            <a:chExt cx="2580640" cy="3080385"/>
          </a:xfrm>
        </p:grpSpPr>
        <p:sp>
          <p:nvSpPr>
            <p:cNvPr id="15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solidFill>
              <a:srgbClr val="12161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5" name="object 33"/>
          <p:cNvSpPr txBox="1"/>
          <p:nvPr/>
        </p:nvSpPr>
        <p:spPr>
          <a:xfrm>
            <a:off x="9217457" y="5630769"/>
            <a:ext cx="1943352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spc="-40" dirty="0">
                <a:solidFill>
                  <a:srgbClr val="C00000"/>
                </a:solidFill>
                <a:latin typeface="Carlito"/>
                <a:cs typeface="Carlito"/>
              </a:rPr>
              <a:t>Create</a:t>
            </a:r>
            <a:r>
              <a:rPr sz="2000" spc="-7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rlito"/>
                <a:cs typeface="Carlito"/>
              </a:rPr>
              <a:t>dictionary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156" name="object 34"/>
          <p:cNvGrpSpPr/>
          <p:nvPr/>
        </p:nvGrpSpPr>
        <p:grpSpPr>
          <a:xfrm>
            <a:off x="8928404" y="1712439"/>
            <a:ext cx="2580131" cy="3053241"/>
            <a:chOff x="8438388" y="1089660"/>
            <a:chExt cx="2580640" cy="3112135"/>
          </a:xfrm>
        </p:grpSpPr>
        <p:sp>
          <p:nvSpPr>
            <p:cNvPr id="15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2" name="object 40"/>
          <p:cNvSpPr txBox="1"/>
          <p:nvPr/>
        </p:nvSpPr>
        <p:spPr>
          <a:xfrm>
            <a:off x="9330232" y="3293589"/>
            <a:ext cx="1707813" cy="117301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000" spc="-45" dirty="0">
                <a:solidFill>
                  <a:srgbClr val="C00000"/>
                </a:solidFill>
                <a:latin typeface="Carlito"/>
                <a:cs typeface="Carlito"/>
              </a:rPr>
              <a:t>Iterate</a:t>
            </a:r>
            <a:r>
              <a:rPr sz="2000" spc="-13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C00000"/>
                </a:solidFill>
                <a:latin typeface="Carlito"/>
                <a:cs typeface="Carlito"/>
              </a:rPr>
              <a:t>through  table </a:t>
            </a:r>
            <a:r>
              <a:rPr sz="2000" spc="-5" dirty="0">
                <a:solidFill>
                  <a:srgbClr val="C00000"/>
                </a:solidFill>
                <a:latin typeface="Carlito"/>
                <a:cs typeface="Carlito"/>
              </a:rPr>
              <a:t>cells </a:t>
            </a:r>
            <a:r>
              <a:rPr sz="2000" spc="-30" dirty="0">
                <a:solidFill>
                  <a:srgbClr val="C00000"/>
                </a:solidFill>
                <a:latin typeface="Carlito"/>
                <a:cs typeface="Carlito"/>
              </a:rPr>
              <a:t>to  extract </a:t>
            </a:r>
            <a:r>
              <a:rPr sz="2000" spc="-35" dirty="0">
                <a:solidFill>
                  <a:srgbClr val="C00000"/>
                </a:solidFill>
                <a:latin typeface="Carlito"/>
                <a:cs typeface="Carlito"/>
              </a:rPr>
              <a:t>data </a:t>
            </a:r>
            <a:r>
              <a:rPr sz="2000" spc="-30" dirty="0">
                <a:solidFill>
                  <a:srgbClr val="C00000"/>
                </a:solidFill>
                <a:latin typeface="Carlito"/>
                <a:cs typeface="Carlito"/>
              </a:rPr>
              <a:t>to  </a:t>
            </a:r>
            <a:r>
              <a:rPr sz="2000" spc="-10" dirty="0">
                <a:solidFill>
                  <a:srgbClr val="C00000"/>
                </a:solidFill>
                <a:latin typeface="Carlito"/>
                <a:cs typeface="Carlito"/>
              </a:rPr>
              <a:t>dictionary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  <p:grpSp>
        <p:nvGrpSpPr>
          <p:cNvPr id="163" name="object 41"/>
          <p:cNvGrpSpPr/>
          <p:nvPr/>
        </p:nvGrpSpPr>
        <p:grpSpPr>
          <a:xfrm>
            <a:off x="8928404" y="1336010"/>
            <a:ext cx="2580131" cy="1550605"/>
            <a:chOff x="8438388" y="713231"/>
            <a:chExt cx="2580640" cy="1580515"/>
          </a:xfrm>
        </p:grpSpPr>
        <p:sp>
          <p:nvSpPr>
            <p:cNvPr id="16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" name="object 45"/>
          <p:cNvSpPr txBox="1"/>
          <p:nvPr/>
        </p:nvSpPr>
        <p:spPr>
          <a:xfrm>
            <a:off x="9196121" y="1723869"/>
            <a:ext cx="1982714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000" spc="-20" dirty="0">
                <a:solidFill>
                  <a:srgbClr val="C00000"/>
                </a:solidFill>
                <a:latin typeface="Carlito"/>
                <a:cs typeface="Carlito"/>
              </a:rPr>
              <a:t>Cast </a:t>
            </a:r>
            <a:r>
              <a:rPr sz="2000" spc="-5" dirty="0">
                <a:solidFill>
                  <a:srgbClr val="C00000"/>
                </a:solidFill>
                <a:latin typeface="Carlito"/>
                <a:cs typeface="Carlito"/>
              </a:rPr>
              <a:t>dictionary</a:t>
            </a:r>
            <a:r>
              <a:rPr sz="2000" spc="-135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C00000"/>
                </a:solidFill>
                <a:latin typeface="Carlito"/>
                <a:cs typeface="Carlito"/>
              </a:rPr>
              <a:t>to  </a:t>
            </a:r>
            <a:r>
              <a:rPr sz="2000" spc="-30" dirty="0">
                <a:solidFill>
                  <a:srgbClr val="C00000"/>
                </a:solidFill>
                <a:latin typeface="Carlito"/>
                <a:cs typeface="Carlito"/>
              </a:rPr>
              <a:t>DataFrame</a:t>
            </a:r>
            <a:endParaRPr sz="2000" dirty="0">
              <a:solidFill>
                <a:srgbClr val="C0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80a141d-92ca-4d3d-9308-f7e7b1d44ce8"/>
    <ds:schemaRef ds:uri="155be751-a274-42e8-93fb-f39d3b9bccc8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2469</Words>
  <Application>Microsoft Office PowerPoint</Application>
  <PresentationFormat>Widescreen</PresentationFormat>
  <Paragraphs>315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Abadi</vt:lpstr>
      <vt:lpstr>Arial</vt:lpstr>
      <vt:lpstr>Arial MT</vt:lpstr>
      <vt:lpstr>Calibri</vt:lpstr>
      <vt:lpstr>Calibri Light</vt:lpstr>
      <vt:lpstr>Carlito</vt:lpstr>
      <vt:lpstr>IBM Plex Mono SemiBold</vt:lpstr>
      <vt:lpstr>IBM Plex Mono Text</vt:lpstr>
      <vt:lpstr>Segoe UI Light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kaza satwik</cp:lastModifiedBy>
  <cp:revision>222</cp:revision>
  <dcterms:created xsi:type="dcterms:W3CDTF">2021-04-29T18:58:34Z</dcterms:created>
  <dcterms:modified xsi:type="dcterms:W3CDTF">2021-12-26T15:19:32Z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